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66" r:id="rId4"/>
    <p:sldId id="260" r:id="rId5"/>
    <p:sldId id="262" r:id="rId6"/>
    <p:sldId id="263" r:id="rId7"/>
    <p:sldId id="264" r:id="rId8"/>
    <p:sldId id="265" r:id="rId9"/>
    <p:sldId id="273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4D748-9743-443C-B1C2-F3D0C30DF386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486747-FB3E-4623-9BC5-A3E3088F81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7299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r>
              <a:rPr lang="ru-RU" dirty="0" smtClean="0"/>
              <a:t>Хотелось бы начать разговор </a:t>
            </a:r>
            <a:r>
              <a:rPr lang="ru-RU" dirty="0" err="1" smtClean="0"/>
              <a:t>сегодняшного</a:t>
            </a:r>
            <a:r>
              <a:rPr lang="ru-RU" dirty="0" smtClean="0"/>
              <a:t> семинара с понятия «адаптация».</a:t>
            </a:r>
          </a:p>
          <a:p>
            <a:pPr eaLnBrk="1" hangingPunct="1"/>
            <a:r>
              <a:rPr lang="ru-RU" dirty="0" smtClean="0"/>
              <a:t>Адаптация в социологии – приспособление. </a:t>
            </a:r>
          </a:p>
          <a:p>
            <a:pPr eaLnBrk="1" hangingPunct="1"/>
            <a:r>
              <a:rPr lang="ru-RU" dirty="0" err="1" smtClean="0"/>
              <a:t>Адаптированность</a:t>
            </a:r>
            <a:r>
              <a:rPr lang="ru-RU" dirty="0" smtClean="0"/>
              <a:t> – </a:t>
            </a:r>
          </a:p>
          <a:p>
            <a:pPr eaLnBrk="1" hangingPunct="1"/>
            <a:r>
              <a:rPr lang="ru-RU" dirty="0" smtClean="0"/>
              <a:t>В одном понятийном поле лежат социальная, психологическая и учебная адаптация, потому как от удовлетворенности в </a:t>
            </a:r>
            <a:r>
              <a:rPr lang="ru-RU" dirty="0" err="1" smtClean="0"/>
              <a:t>микросоциуме</a:t>
            </a:r>
            <a:r>
              <a:rPr lang="ru-RU" dirty="0" smtClean="0"/>
              <a:t> лицея, и от психологического комфорта часто зависит успех учебной деятельности.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ru-RU" smtClean="0"/>
              <a:t>Важно понимать также, что такое дезадаптация.</a:t>
            </a:r>
          </a:p>
          <a:p>
            <a:r>
              <a:rPr lang="ru-RU" smtClean="0"/>
              <a:t> Её характеризуют деструктивностью, т. е. определенными </a:t>
            </a:r>
            <a:r>
              <a:rPr lang="ru-RU" b="1" smtClean="0"/>
              <a:t>сбоями, нарушениями, отклонениями от нормы</a:t>
            </a:r>
            <a:r>
              <a:rPr lang="ru-RU" smtClean="0"/>
              <a:t>!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214290"/>
            <a:ext cx="7406640" cy="1617792"/>
          </a:xfrm>
        </p:spPr>
        <p:txBody>
          <a:bodyPr>
            <a:noAutofit/>
          </a:bodyPr>
          <a:lstStyle/>
          <a:p>
            <a:r>
              <a:rPr lang="ru-RU" sz="3600" dirty="0" smtClean="0"/>
              <a:t>Образовательная среда лицея – площадка для успешной адаптации пятиклассников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Установочный семинар в период адаптации 5 классов (25.09. 2012)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6248" y="5572140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Bitstream Vera Sans"/>
              </a:rPr>
              <a:t>НА ПУТИ К НОВОМУ ОБУЧЕНИЮ</a:t>
            </a:r>
          </a:p>
          <a:p>
            <a:pPr algn="ctr"/>
            <a:r>
              <a:rPr lang="ru-RU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Bitstream Vera Sans"/>
              </a:rPr>
              <a:t> по ФГОС</a:t>
            </a:r>
            <a:endParaRPr lang="ru-RU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Bitstream Vera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7150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</a:rPr>
              <a:t>Педагогические задачи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 fontScale="92500"/>
          </a:bodyPr>
          <a:lstStyle/>
          <a:p>
            <a:pPr marL="533400" indent="-533400">
              <a:lnSpc>
                <a:spcPct val="80000"/>
              </a:lnSpc>
            </a:pPr>
            <a:r>
              <a:rPr lang="ru-RU" sz="2800" b="1" dirty="0" smtClean="0">
                <a:latin typeface="Times New Roman" pitchFamily="18" charset="0"/>
              </a:rPr>
              <a:t>Организовать постепенный, плавный переход от начальной к основной ступени образования: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arenR"/>
            </a:pPr>
            <a:r>
              <a:rPr lang="ru-RU" sz="2800" dirty="0" smtClean="0">
                <a:latin typeface="Times New Roman" pitchFamily="18" charset="0"/>
              </a:rPr>
              <a:t>Выявить те изменения в жизни детей, переступающих порог основной школы, которые необходимо смягчить, сделать более плавными. </a:t>
            </a:r>
            <a:r>
              <a:rPr lang="ru-RU" sz="2800" b="1" dirty="0" smtClean="0">
                <a:latin typeface="Times New Roman" pitchFamily="18" charset="0"/>
              </a:rPr>
              <a:t>Изменение содержания и форм обучения должно происходить чрезвычайно постепенно;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arenR"/>
            </a:pPr>
            <a:r>
              <a:rPr lang="ru-RU" sz="2800" dirty="0" smtClean="0">
                <a:latin typeface="Times New Roman" pitchFamily="18" charset="0"/>
              </a:rPr>
              <a:t>Найти время, место, средства и способы учебной работы школьников 5-6-х классов, качественно отличной от работы учеников 1-4х классов и отвечающей возрастным новообразованиям 10-12 летних учащихся</a:t>
            </a:r>
          </a:p>
          <a:p>
            <a:pPr marL="533400" indent="-533400">
              <a:lnSpc>
                <a:spcPct val="80000"/>
              </a:lnSpc>
            </a:pPr>
            <a:r>
              <a:rPr lang="ru-RU" sz="2800" dirty="0" smtClean="0">
                <a:latin typeface="Times New Roman" pitchFamily="18" charset="0"/>
              </a:rPr>
              <a:t>Развернуть содержание учебных дисциплин через</a:t>
            </a:r>
          </a:p>
          <a:p>
            <a:pPr marL="533400" indent="-533400">
              <a:lnSpc>
                <a:spcPct val="80000"/>
              </a:lnSpc>
              <a:buNone/>
            </a:pPr>
            <a:r>
              <a:rPr lang="ru-RU" sz="2800" dirty="0" smtClean="0">
                <a:latin typeface="Times New Roman" pitchFamily="18" charset="0"/>
              </a:rPr>
              <a:t>       анализ и опробование способов действия, построенных в НШ;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</a:rPr>
              <a:t>Методические и организационные средства  психолого-педагогического</a:t>
            </a:r>
            <a:br>
              <a:rPr lang="ru-RU" sz="3600" dirty="0" smtClean="0">
                <a:latin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</a:rPr>
              <a:t>обеспечения учебного процесса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800" dirty="0" smtClean="0">
                <a:latin typeface="Times New Roman" pitchFamily="18" charset="0"/>
              </a:rPr>
              <a:t>Разновозрастное сотрудничество как педагогические условие реализации «чувства взрослости» младших подростков;</a:t>
            </a:r>
          </a:p>
          <a:p>
            <a:r>
              <a:rPr lang="ru-RU" sz="2800" dirty="0" smtClean="0">
                <a:latin typeface="Times New Roman" pitchFamily="18" charset="0"/>
              </a:rPr>
              <a:t>Письменная дискуссия как средство работы со своей и чужой точками зрения;</a:t>
            </a:r>
          </a:p>
          <a:p>
            <a:r>
              <a:rPr lang="ru-RU" sz="2800" dirty="0" smtClean="0">
                <a:latin typeface="Times New Roman" pitchFamily="18" charset="0"/>
              </a:rPr>
              <a:t>Работа с текстами как средство плавного изменения жанра учебного общения;</a:t>
            </a:r>
          </a:p>
          <a:p>
            <a:r>
              <a:rPr lang="ru-RU" sz="2800" dirty="0" smtClean="0">
                <a:latin typeface="Times New Roman" pitchFamily="18" charset="0"/>
              </a:rPr>
              <a:t>Развитие контрольно-оценочной самостоятельности школьников как необходимое условие для построения индивидуальных образовательных траекторий учащихся в основной школе;</a:t>
            </a:r>
          </a:p>
          <a:p>
            <a:r>
              <a:rPr lang="ru-RU" sz="2800" dirty="0" smtClean="0">
                <a:latin typeface="Times New Roman" pitchFamily="18" charset="0"/>
              </a:rPr>
              <a:t>Работа с «картой знаний» в учебном предмете как средство построения образовательной траектории учащихся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Принципы и формы организации образовательного пространства в период адаптации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30092151"/>
              </p:ext>
            </p:extLst>
          </p:nvPr>
        </p:nvGraphicFramePr>
        <p:xfrm>
          <a:off x="457200" y="1000108"/>
          <a:ext cx="8229600" cy="571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3498">
                <a:tc>
                  <a:txBody>
                    <a:bodyPr/>
                    <a:lstStyle/>
                    <a:p>
                      <a:r>
                        <a:rPr lang="ru-RU" dirty="0" smtClean="0"/>
                        <a:t>учащиеся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учителя</a:t>
                      </a:r>
                      <a:endParaRPr lang="ru-RU" dirty="0"/>
                    </a:p>
                  </a:txBody>
                  <a:tcPr/>
                </a:tc>
              </a:tr>
              <a:tr h="53415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dirty="0" smtClean="0"/>
                        <a:t>экскурсии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dirty="0" smtClean="0"/>
                        <a:t>совпадение специфики обучения в первом полугодии основной школы</a:t>
                      </a:r>
                      <a:r>
                        <a:rPr lang="ru-RU" baseline="0" dirty="0" smtClean="0"/>
                        <a:t> со спецификой работы в начальной школе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baseline="0" dirty="0" smtClean="0"/>
                        <a:t>переход от отдельных понятий к системному содержанию (работа в зоне ближайшего развития)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baseline="0" dirty="0" smtClean="0"/>
                        <a:t>игры (дидактические и ролевые)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baseline="0" dirty="0" smtClean="0"/>
                        <a:t>диспуты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baseline="0" dirty="0" smtClean="0"/>
                        <a:t>практические работы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baseline="0" dirty="0" smtClean="0"/>
                        <a:t>мини – лекции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baseline="0" dirty="0" smtClean="0"/>
                        <a:t>разновозрастное сотрудничество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baseline="0" dirty="0" smtClean="0"/>
                        <a:t>Предоставление учащимся возможности свободного выбора источников информации и способов ее передачи</a:t>
                      </a:r>
                    </a:p>
                    <a:p>
                      <a:endParaRPr lang="ru-RU" baseline="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1400" dirty="0" smtClean="0"/>
                        <a:t>Специальные курсы повышения квалификации для всей группы педагогов, работающих в 5-х классах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1400" dirty="0" smtClean="0"/>
                        <a:t>Система открытых уроков, на которых отслеживается самими педагогами динамика изменения методов, форм и содержания образовательного процесса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1400" dirty="0" smtClean="0"/>
                        <a:t>Использование информационных ресурсов и технологий для организации разных форм взаимодействия взрослых и детей между собой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1400" dirty="0" smtClean="0"/>
                        <a:t>Сохранение системы контроля и оценки со стороны учителя в режиме начальной школы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1400" dirty="0" smtClean="0"/>
                        <a:t>Обеспечение постепенного перехода от коллективно – распределительных форм учебной работы у ее индивидуальным формам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ru-RU" sz="1400" dirty="0" smtClean="0"/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Autofit/>
          </a:bodyPr>
          <a:lstStyle/>
          <a:p>
            <a:r>
              <a:rPr lang="ru-RU" sz="3600" dirty="0" smtClean="0"/>
              <a:t> «Трудности перехода»(учительская позиция)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28670"/>
          <a:ext cx="8229600" cy="5388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15188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Учитель начальной школы «видит» каждого своего ученика не отстраненно</a:t>
                      </a:r>
                      <a:endParaRPr lang="ru-RU" sz="1400" b="1" i="0" dirty="0">
                        <a:solidFill>
                          <a:srgbClr val="0038A8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Для среднего звена характерна </a:t>
                      </a:r>
                      <a:r>
                        <a:rPr lang="ru-RU" sz="1600" b="1" i="1" dirty="0" err="1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деиндивидуализация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, «обезличивание» в подходе к ученику учителем-предметником</a:t>
                      </a:r>
                      <a:endParaRPr lang="ru-RU" sz="1400" b="1" i="0" dirty="0">
                        <a:solidFill>
                          <a:srgbClr val="0038A8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5188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2. Оценка 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учителя оптимистична, действует сообразно образовательному потенциалу ученика</a:t>
                      </a:r>
                      <a:endParaRPr lang="ru-RU" sz="1400" b="1" i="0" dirty="0">
                        <a:solidFill>
                          <a:srgbClr val="0038A8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2.  Ученик 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видится учителю </a:t>
                      </a:r>
                      <a:r>
                        <a:rPr lang="ru-RU" sz="1600" b="1" i="1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несовершенным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1600" b="0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сравнении со старшими школьниками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, к нему предъявляются </a:t>
                      </a:r>
                      <a:r>
                        <a:rPr lang="ru-RU" sz="1600" b="1" i="1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завышенные 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требования</a:t>
                      </a:r>
                      <a:endParaRPr lang="ru-RU" sz="1400" b="1" i="0" dirty="0">
                        <a:solidFill>
                          <a:srgbClr val="0038A8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7860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Преобладание 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устных форм работы только по одному источнику (</a:t>
                      </a: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учебнику)</a:t>
                      </a:r>
                      <a:endParaRPr lang="ru-RU" sz="1400" b="1" i="0" dirty="0" smtClean="0">
                        <a:solidFill>
                          <a:srgbClr val="0038A8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Письменная 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работа с разными источниками не развернута и вызывает </a:t>
                      </a: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трудности</a:t>
                      </a:r>
                      <a:endParaRPr lang="ru-RU" sz="1400" b="1" i="0" dirty="0" smtClean="0">
                        <a:solidFill>
                          <a:srgbClr val="0038A8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Основные 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тексты – художественные и научно-популярные, апеллирующие к памяти и воображению маленьких читателей </a:t>
                      </a:r>
                      <a:endParaRPr lang="ru-RU" sz="1400" b="1" i="0" dirty="0">
                        <a:solidFill>
                          <a:srgbClr val="0038A8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3.  Тексты 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(письменные и устные) содержат не только конкретную описательную информацию, но и развернутые рассуждения, описания способов анализа и обобщения </a:t>
                      </a: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фактов (стратегии)</a:t>
                      </a:r>
                      <a:endParaRPr lang="ru-RU" sz="1400" b="1" i="0" dirty="0" smtClean="0">
                        <a:solidFill>
                          <a:srgbClr val="0038A8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4.</a:t>
                      </a:r>
                      <a:r>
                        <a:rPr lang="ru-RU" sz="1400" b="1" i="0" baseline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Научно-популярные </a:t>
                      </a:r>
                      <a:r>
                        <a:rPr lang="ru-RU" sz="1600" b="1" i="0" dirty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тексты - нового уровня, содержат больший по объему теоретический </a:t>
                      </a: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материал, имеют </a:t>
                      </a:r>
                      <a:r>
                        <a:rPr lang="ru-RU" sz="1600" b="1" i="0" dirty="0" err="1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гипертекстуальность</a:t>
                      </a: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ru-RU" sz="1600" b="1" i="0" baseline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проблемную</a:t>
                      </a:r>
                      <a:r>
                        <a:rPr lang="ru-RU" sz="1600" b="1" i="0" baseline="0" dirty="0" smtClean="0">
                          <a:solidFill>
                            <a:srgbClr val="0038A8"/>
                          </a:solidFill>
                          <a:latin typeface="+mj-lt"/>
                          <a:ea typeface="Calibri"/>
                          <a:cs typeface="Times New Roman"/>
                        </a:rPr>
                        <a:t> направленность</a:t>
                      </a:r>
                      <a:endParaRPr lang="ru-RU" sz="1400" b="1" i="0" dirty="0">
                        <a:solidFill>
                          <a:srgbClr val="0038A8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Autofit/>
          </a:bodyPr>
          <a:lstStyle/>
          <a:p>
            <a:r>
              <a:rPr lang="ru-RU" sz="2400" dirty="0" smtClean="0"/>
              <a:t>Основные результаты организации образовательного пространства учащихся (за время обучения в </a:t>
            </a:r>
            <a:r>
              <a:rPr lang="ru-RU" sz="2400" dirty="0" err="1" smtClean="0"/>
              <a:t>в</a:t>
            </a:r>
            <a:r>
              <a:rPr lang="ru-RU" sz="2400" dirty="0" smtClean="0"/>
              <a:t> 5 классе)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выполняют требования, которые предъявляются к уровню их </a:t>
            </a:r>
            <a:r>
              <a:rPr lang="ru-RU" sz="2400" dirty="0" err="1" smtClean="0">
                <a:solidFill>
                  <a:srgbClr val="FF0000"/>
                </a:solidFill>
              </a:rPr>
              <a:t>обученности</a:t>
            </a:r>
            <a:r>
              <a:rPr lang="ru-RU" sz="2400" dirty="0" smtClean="0">
                <a:solidFill>
                  <a:srgbClr val="FF0000"/>
                </a:solidFill>
              </a:rPr>
              <a:t> предметными программами</a:t>
            </a:r>
          </a:p>
          <a:p>
            <a:r>
              <a:rPr lang="ru-RU" sz="2400" dirty="0" smtClean="0"/>
              <a:t> осознают необходимость обучения, понимают общественную значимость образования</a:t>
            </a:r>
          </a:p>
          <a:p>
            <a:r>
              <a:rPr lang="ru-RU" sz="2400" dirty="0" smtClean="0"/>
              <a:t>овладевают умениями учиться определять границы и дефициты своего знания, находить способы и пути преодоления проблем, переносить способы деятельности из одной предметной области в другую</a:t>
            </a:r>
          </a:p>
          <a:p>
            <a:r>
              <a:rPr lang="ru-RU" sz="2400" dirty="0" smtClean="0"/>
              <a:t>владеют умственными операциями (сравнение, классификация и </a:t>
            </a:r>
            <a:r>
              <a:rPr lang="ru-RU" sz="2400" dirty="0" err="1" smtClean="0"/>
              <a:t>др</a:t>
            </a:r>
            <a:r>
              <a:rPr lang="ru-RU" sz="2400" dirty="0" smtClean="0"/>
              <a:t>), обладают возможностями решать достаточно большой круг предметных, социально – ориентированных и личностных задач</a:t>
            </a:r>
          </a:p>
          <a:p>
            <a:r>
              <a:rPr lang="ru-RU" sz="2400" dirty="0" smtClean="0"/>
              <a:t>обладают достаточно широким социальным опытом, позволяющим ориентироваться в окружающем мире, взаимодействовать с ним, находить своё место в нем</a:t>
            </a:r>
          </a:p>
          <a:p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установки: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Осознание  учителей, работающих в 5 классе, группой соратников</a:t>
            </a:r>
            <a:r>
              <a:rPr lang="ru-RU" smtClean="0"/>
              <a:t>, единомышленников </a:t>
            </a:r>
            <a:r>
              <a:rPr lang="ru-RU" dirty="0" smtClean="0"/>
              <a:t>в единстве их требований </a:t>
            </a:r>
            <a:r>
              <a:rPr lang="ru-RU" smtClean="0"/>
              <a:t>к обучающимся</a:t>
            </a:r>
            <a:endParaRPr lang="ru-RU" dirty="0" smtClean="0"/>
          </a:p>
          <a:p>
            <a:r>
              <a:rPr lang="ru-RU" dirty="0" smtClean="0"/>
              <a:t>Систематическое психологическое сопровождение обучающихся</a:t>
            </a:r>
          </a:p>
          <a:p>
            <a:r>
              <a:rPr lang="ru-RU" dirty="0" smtClean="0"/>
              <a:t>Осуществление системно – </a:t>
            </a:r>
            <a:r>
              <a:rPr lang="ru-RU" dirty="0" err="1" smtClean="0"/>
              <a:t>деятельностного</a:t>
            </a:r>
            <a:r>
              <a:rPr lang="ru-RU" dirty="0" smtClean="0"/>
              <a:t> подхода в обучении и воспитании</a:t>
            </a:r>
          </a:p>
          <a:p>
            <a:r>
              <a:rPr lang="ru-RU" dirty="0" smtClean="0"/>
              <a:t>Поддержка психофизического здоровья учащихся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Цель программы преемственности: обеспечение целевого и содержательного единства учебной деятельности на всем протяжении образовательного процесса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Задачи: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     развивать творческую образовательную среду, в которой формируется активная, </a:t>
            </a:r>
            <a:r>
              <a:rPr lang="ru-RU" sz="2000" b="1" dirty="0" smtClean="0"/>
              <a:t>самостоятельная личность с высокой самооценкой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     </a:t>
            </a:r>
            <a:r>
              <a:rPr lang="ru-RU" sz="2000" b="1" dirty="0" smtClean="0"/>
              <a:t>согласовать</a:t>
            </a:r>
            <a:r>
              <a:rPr lang="ru-RU" sz="2000" dirty="0" smtClean="0"/>
              <a:t> изучение учебных дисциплин так, чтобы одна ступень школы готовила основу для последующих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     обеспечить преемственность в формировании и интерпретации основных понятий, единство к требованию  их усвоения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     разработать систему заданий и упражнений, требующих от учащихся </a:t>
            </a:r>
            <a:r>
              <a:rPr lang="ru-RU" sz="2000" b="1" dirty="0" smtClean="0"/>
              <a:t>самостоятельной организации собственной познавательной активности</a:t>
            </a:r>
            <a:endParaRPr lang="ru-RU" sz="2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latin typeface="Times New Roman" pitchFamily="18" charset="0"/>
              </a:rPr>
              <a:t>Анализ ситуации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ru-RU" sz="2800" dirty="0" smtClean="0"/>
              <a:t>вариативное начальное образование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преемственность как«стыковка» учебных планов и программ начальной и основной школы </a:t>
            </a:r>
            <a:r>
              <a:rPr lang="ru-RU" sz="2000" dirty="0" smtClean="0"/>
              <a:t>(в лучшем случае)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недостаточное знание авторами УМК, педагогами и администрацией школ психологического своеобразия 10-12 летних школьников</a:t>
            </a:r>
          </a:p>
          <a:p>
            <a:pPr>
              <a:lnSpc>
                <a:spcPct val="90000"/>
              </a:lnSpc>
              <a:buNone/>
            </a:pPr>
            <a:r>
              <a:rPr lang="ru-RU" sz="3200" dirty="0" smtClean="0"/>
              <a:t>Образовательный итог: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снижение успеваемости, падение интереса к учебе;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нарастание тревожности, рост депрессивных состояний у учащихся, снижение самооценки;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резкое нарастание дисциплинарных трудностей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"/>
          <p:cNvSpPr>
            <a:spLocks/>
          </p:cNvSpPr>
          <p:nvPr/>
        </p:nvSpPr>
        <p:spPr bwMode="auto">
          <a:xfrm>
            <a:off x="428625" y="2286000"/>
            <a:ext cx="8001000" cy="1903413"/>
          </a:xfrm>
          <a:prstGeom prst="rect">
            <a:avLst/>
          </a:prstGeom>
          <a:solidFill>
            <a:srgbClr val="B9EDFF"/>
          </a:solidFill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r>
              <a:rPr lang="ru-RU" sz="4000" b="1" dirty="0" err="1">
                <a:solidFill>
                  <a:srgbClr val="000099"/>
                </a:solidFill>
                <a:latin typeface="Bookman Old Style" pitchFamily="18" charset="0"/>
              </a:rPr>
              <a:t>Адаптированность</a:t>
            </a:r>
            <a:r>
              <a:rPr lang="ru-RU" sz="4000" b="1" dirty="0">
                <a:solidFill>
                  <a:srgbClr val="000099"/>
                </a:solidFill>
                <a:latin typeface="Bookman Old Style" pitchFamily="18" charset="0"/>
              </a:rPr>
              <a:t> –</a:t>
            </a:r>
            <a:r>
              <a:rPr lang="ru-RU" sz="3200" b="1" dirty="0">
                <a:solidFill>
                  <a:srgbClr val="000099"/>
                </a:solidFill>
                <a:latin typeface="Bookman Old Style" pitchFamily="18" charset="0"/>
              </a:rPr>
              <a:t> осознанная способность активно взаимодействовать </a:t>
            </a:r>
            <a:br>
              <a:rPr lang="ru-RU" sz="3200" b="1" dirty="0">
                <a:solidFill>
                  <a:srgbClr val="000099"/>
                </a:solidFill>
                <a:latin typeface="Bookman Old Style" pitchFamily="18" charset="0"/>
              </a:rPr>
            </a:br>
            <a:r>
              <a:rPr lang="ru-RU" sz="3200" b="1" dirty="0">
                <a:solidFill>
                  <a:srgbClr val="000099"/>
                </a:solidFill>
                <a:latin typeface="Bookman Old Style" pitchFamily="18" charset="0"/>
              </a:rPr>
              <a:t>с новой внешней средой</a:t>
            </a:r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500063" y="1071563"/>
            <a:ext cx="7929562" cy="646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600" b="1" dirty="0">
                <a:solidFill>
                  <a:srgbClr val="000099"/>
                </a:solidFill>
                <a:latin typeface="Bookman Old Style" pitchFamily="18" charset="0"/>
              </a:rPr>
              <a:t>Адаптация – приспособление. </a:t>
            </a:r>
            <a:endParaRPr lang="ru-RU" sz="3600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5124" name="Rectangle 10"/>
          <p:cNvSpPr>
            <a:spLocks noChangeArrowheads="1"/>
          </p:cNvSpPr>
          <p:nvPr/>
        </p:nvSpPr>
        <p:spPr bwMode="auto">
          <a:xfrm>
            <a:off x="642938" y="4786313"/>
            <a:ext cx="3429000" cy="12001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 dirty="0">
                <a:solidFill>
                  <a:srgbClr val="000099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социальная</a:t>
            </a:r>
            <a:endParaRPr lang="ru-RU" sz="2800" dirty="0">
              <a:solidFill>
                <a:srgbClr val="000099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ru-RU" sz="3600" b="1" dirty="0">
                <a:solidFill>
                  <a:srgbClr val="000099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психическая</a:t>
            </a:r>
            <a:endParaRPr lang="ru-RU" sz="4400" dirty="0">
              <a:solidFill>
                <a:srgbClr val="000099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5" name="Прямоугольник 4"/>
          <p:cNvSpPr>
            <a:spLocks noChangeArrowheads="1"/>
          </p:cNvSpPr>
          <p:nvPr/>
        </p:nvSpPr>
        <p:spPr bwMode="auto">
          <a:xfrm>
            <a:off x="5429250" y="5000625"/>
            <a:ext cx="3133725" cy="769938"/>
          </a:xfrm>
          <a:prstGeom prst="rect">
            <a:avLst/>
          </a:prstGeom>
          <a:solidFill>
            <a:srgbClr val="B9ED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0099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УЧЕБНАЯ</a:t>
            </a:r>
            <a:endParaRPr lang="ru-RU" sz="4400" dirty="0">
              <a:solidFill>
                <a:srgbClr val="000099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Штриховая стрелка вправо 6"/>
          <p:cNvSpPr/>
          <p:nvPr/>
        </p:nvSpPr>
        <p:spPr bwMode="auto">
          <a:xfrm>
            <a:off x="4214813" y="5000625"/>
            <a:ext cx="1000125" cy="642938"/>
          </a:xfrm>
          <a:prstGeom prst="strip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Ovr>
    <a:masterClrMapping/>
  </p:clrMapOvr>
  <p:transition>
    <p:wipe dir="d"/>
    <p:sndAc>
      <p:stSnd>
        <p:snd r:embed="rId3" name="click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714375" y="428625"/>
            <a:ext cx="7459663" cy="1143000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ru-RU" sz="3600" b="1" smtClean="0">
                <a:solidFill>
                  <a:srgbClr val="000066"/>
                </a:solidFill>
                <a:latin typeface="Bookman Old Style" pitchFamily="18" charset="0"/>
              </a:rPr>
              <a:t>ДЕЗАДАПТАЦИЯ</a:t>
            </a:r>
            <a:br>
              <a:rPr lang="ru-RU" sz="3600" b="1" smtClean="0">
                <a:solidFill>
                  <a:srgbClr val="000066"/>
                </a:solidFill>
                <a:latin typeface="Bookman Old Style" pitchFamily="18" charset="0"/>
              </a:rPr>
            </a:br>
            <a:r>
              <a:rPr lang="ru-RU" sz="3600" b="1" smtClean="0">
                <a:solidFill>
                  <a:srgbClr val="000066"/>
                </a:solidFill>
                <a:latin typeface="Bookman Old Style" pitchFamily="18" charset="0"/>
              </a:rPr>
              <a:t>(неадаптированность)</a:t>
            </a: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85750" y="2857500"/>
            <a:ext cx="2214563" cy="2143125"/>
          </a:xfrm>
          <a:prstGeom prst="rect">
            <a:avLst/>
          </a:prstGeom>
          <a:solidFill>
            <a:srgbClr val="BEFA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Bookman Old Style" pitchFamily="18" charset="0"/>
              </a:rPr>
              <a:t>Появление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признаков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тревожности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ухудшение 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здоровья</a:t>
            </a: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357188" y="5357813"/>
            <a:ext cx="2592387" cy="1079500"/>
          </a:xfrm>
          <a:prstGeom prst="rect">
            <a:avLst/>
          </a:prstGeom>
          <a:solidFill>
            <a:srgbClr val="D2CCE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Bookman Old Style" pitchFamily="18" charset="0"/>
              </a:rPr>
              <a:t>Отчуждение 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от школы, 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семьи</a:t>
            </a:r>
          </a:p>
        </p:txBody>
      </p:sp>
      <p:sp>
        <p:nvSpPr>
          <p:cNvPr id="6149" name="Rectangle 6"/>
          <p:cNvSpPr>
            <a:spLocks noChangeArrowheads="1"/>
          </p:cNvSpPr>
          <p:nvPr/>
        </p:nvSpPr>
        <p:spPr bwMode="auto">
          <a:xfrm>
            <a:off x="6443663" y="2857500"/>
            <a:ext cx="2376487" cy="2084388"/>
          </a:xfrm>
          <a:prstGeom prst="rect">
            <a:avLst/>
          </a:prstGeom>
          <a:solidFill>
            <a:srgbClr val="F3E3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Bookman Old Style" pitchFamily="18" charset="0"/>
              </a:rPr>
              <a:t>Снижение 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интереса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к обучению,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успеваемости</a:t>
            </a:r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5286375" y="5286375"/>
            <a:ext cx="3457575" cy="1152525"/>
          </a:xfrm>
          <a:prstGeom prst="rect">
            <a:avLst/>
          </a:prstGeom>
          <a:solidFill>
            <a:srgbClr val="BDED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Bookman Old Style" pitchFamily="18" charset="0"/>
              </a:rPr>
              <a:t>Неблагоприятный 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социальный статус</a:t>
            </a:r>
          </a:p>
        </p:txBody>
      </p:sp>
      <p:sp>
        <p:nvSpPr>
          <p:cNvPr id="6151" name="AutoShape 9"/>
          <p:cNvSpPr>
            <a:spLocks noChangeArrowheads="1"/>
          </p:cNvSpPr>
          <p:nvPr/>
        </p:nvSpPr>
        <p:spPr bwMode="auto">
          <a:xfrm>
            <a:off x="4143375" y="1571625"/>
            <a:ext cx="503238" cy="366713"/>
          </a:xfrm>
          <a:prstGeom prst="downArrow">
            <a:avLst>
              <a:gd name="adj1" fmla="val 50000"/>
              <a:gd name="adj2" fmla="val 3429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Rectangle 10"/>
          <p:cNvSpPr>
            <a:spLocks noChangeArrowheads="1"/>
          </p:cNvSpPr>
          <p:nvPr/>
        </p:nvSpPr>
        <p:spPr bwMode="auto">
          <a:xfrm>
            <a:off x="2071688" y="1928813"/>
            <a:ext cx="4464050" cy="7921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Bookman Old Style" pitchFamily="18" charset="0"/>
              </a:rPr>
              <a:t>ДЕСТРУКТИВНОСТЬ</a:t>
            </a:r>
          </a:p>
          <a:p>
            <a:pPr algn="ctr"/>
            <a:r>
              <a:rPr lang="ru-RU" sz="2400" b="1">
                <a:solidFill>
                  <a:srgbClr val="000066"/>
                </a:solidFill>
                <a:latin typeface="Bookman Old Style" pitchFamily="18" charset="0"/>
              </a:rPr>
              <a:t>ЛИЧНОСТИ </a:t>
            </a:r>
          </a:p>
        </p:txBody>
      </p:sp>
      <p:sp>
        <p:nvSpPr>
          <p:cNvPr id="6153" name="AutoShape 11"/>
          <p:cNvSpPr>
            <a:spLocks noChangeArrowheads="1"/>
          </p:cNvSpPr>
          <p:nvPr/>
        </p:nvSpPr>
        <p:spPr bwMode="auto">
          <a:xfrm rot="1340424">
            <a:off x="1120775" y="2049463"/>
            <a:ext cx="792163" cy="792162"/>
          </a:xfrm>
          <a:prstGeom prst="curvedRightArrow">
            <a:avLst>
              <a:gd name="adj1" fmla="val 20000"/>
              <a:gd name="adj2" fmla="val 40000"/>
              <a:gd name="adj3" fmla="val 33333"/>
            </a:avLst>
          </a:prstGeom>
          <a:solidFill>
            <a:srgbClr val="0066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4" name="AutoShape 12"/>
          <p:cNvSpPr>
            <a:spLocks noChangeArrowheads="1"/>
          </p:cNvSpPr>
          <p:nvPr/>
        </p:nvSpPr>
        <p:spPr bwMode="auto">
          <a:xfrm rot="-643748">
            <a:off x="6567488" y="2074863"/>
            <a:ext cx="874712" cy="793750"/>
          </a:xfrm>
          <a:prstGeom prst="curvedLeftArrow">
            <a:avLst>
              <a:gd name="adj1" fmla="val 20000"/>
              <a:gd name="adj2" fmla="val 40000"/>
              <a:gd name="adj3" fmla="val 36733"/>
            </a:avLst>
          </a:prstGeom>
          <a:solidFill>
            <a:srgbClr val="0066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5" name="AutoShape 15"/>
          <p:cNvSpPr>
            <a:spLocks noChangeArrowheads="1"/>
          </p:cNvSpPr>
          <p:nvPr/>
        </p:nvSpPr>
        <p:spPr bwMode="auto">
          <a:xfrm>
            <a:off x="2857500" y="2714625"/>
            <a:ext cx="357188" cy="857250"/>
          </a:xfrm>
          <a:prstGeom prst="downArrow">
            <a:avLst>
              <a:gd name="adj1" fmla="val 50000"/>
              <a:gd name="adj2" fmla="val 89867"/>
            </a:avLst>
          </a:prstGeom>
          <a:solidFill>
            <a:srgbClr val="0066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6" name="AutoShape 16"/>
          <p:cNvSpPr>
            <a:spLocks noChangeArrowheads="1"/>
          </p:cNvSpPr>
          <p:nvPr/>
        </p:nvSpPr>
        <p:spPr bwMode="auto">
          <a:xfrm>
            <a:off x="5357813" y="2714625"/>
            <a:ext cx="357187" cy="857250"/>
          </a:xfrm>
          <a:prstGeom prst="downArrow">
            <a:avLst>
              <a:gd name="adj1" fmla="val 50000"/>
              <a:gd name="adj2" fmla="val 89867"/>
            </a:avLst>
          </a:prstGeom>
          <a:solidFill>
            <a:srgbClr val="0066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7" name="Rectangle 5"/>
          <p:cNvSpPr>
            <a:spLocks noChangeArrowheads="1"/>
          </p:cNvSpPr>
          <p:nvPr/>
        </p:nvSpPr>
        <p:spPr bwMode="auto">
          <a:xfrm>
            <a:off x="2714625" y="3571875"/>
            <a:ext cx="3357563" cy="1500188"/>
          </a:xfrm>
          <a:prstGeom prst="rect">
            <a:avLst/>
          </a:prstGeom>
          <a:solidFill>
            <a:srgbClr val="D2CCE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Bookman Old Style" pitchFamily="18" charset="0"/>
              </a:rPr>
              <a:t>Нарушение 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взаимоотношений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 со сверстниками,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учителями</a:t>
            </a:r>
          </a:p>
        </p:txBody>
      </p:sp>
      <p:sp>
        <p:nvSpPr>
          <p:cNvPr id="6158" name="AutoShape 15"/>
          <p:cNvSpPr>
            <a:spLocks noChangeArrowheads="1"/>
          </p:cNvSpPr>
          <p:nvPr/>
        </p:nvSpPr>
        <p:spPr bwMode="auto">
          <a:xfrm>
            <a:off x="2143125" y="4786313"/>
            <a:ext cx="285750" cy="571500"/>
          </a:xfrm>
          <a:prstGeom prst="downArrow">
            <a:avLst>
              <a:gd name="adj1" fmla="val 50000"/>
              <a:gd name="adj2" fmla="val 89870"/>
            </a:avLst>
          </a:prstGeom>
          <a:solidFill>
            <a:srgbClr val="0066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>
            <a:off x="6786563" y="4786313"/>
            <a:ext cx="285750" cy="571500"/>
          </a:xfrm>
          <a:prstGeom prst="downArrow">
            <a:avLst>
              <a:gd name="adj1" fmla="val 50000"/>
              <a:gd name="adj2" fmla="val 89870"/>
            </a:avLst>
          </a:prstGeom>
          <a:solidFill>
            <a:srgbClr val="0066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0" name="AutoShape 15"/>
          <p:cNvSpPr>
            <a:spLocks noChangeArrowheads="1"/>
          </p:cNvSpPr>
          <p:nvPr/>
        </p:nvSpPr>
        <p:spPr bwMode="auto">
          <a:xfrm>
            <a:off x="5572125" y="4929188"/>
            <a:ext cx="285750" cy="571500"/>
          </a:xfrm>
          <a:prstGeom prst="downArrow">
            <a:avLst>
              <a:gd name="adj1" fmla="val 50000"/>
              <a:gd name="adj2" fmla="val 89870"/>
            </a:avLst>
          </a:prstGeom>
          <a:solidFill>
            <a:srgbClr val="0066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1" name="AutoShape 15"/>
          <p:cNvSpPr>
            <a:spLocks noChangeArrowheads="1"/>
          </p:cNvSpPr>
          <p:nvPr/>
        </p:nvSpPr>
        <p:spPr bwMode="auto">
          <a:xfrm>
            <a:off x="2714625" y="4929188"/>
            <a:ext cx="285750" cy="571500"/>
          </a:xfrm>
          <a:prstGeom prst="downArrow">
            <a:avLst>
              <a:gd name="adj1" fmla="val 50000"/>
              <a:gd name="adj2" fmla="val 89870"/>
            </a:avLst>
          </a:prstGeom>
          <a:solidFill>
            <a:srgbClr val="0066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2" name="Двойная стрелка влево/вправо 18"/>
          <p:cNvSpPr>
            <a:spLocks noChangeArrowheads="1"/>
          </p:cNvSpPr>
          <p:nvPr/>
        </p:nvSpPr>
        <p:spPr bwMode="auto">
          <a:xfrm>
            <a:off x="5929313" y="3643313"/>
            <a:ext cx="642937" cy="28575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3" name="Двойная стрелка влево/вправо 19"/>
          <p:cNvSpPr>
            <a:spLocks noChangeArrowheads="1"/>
          </p:cNvSpPr>
          <p:nvPr/>
        </p:nvSpPr>
        <p:spPr bwMode="auto">
          <a:xfrm>
            <a:off x="2357438" y="3571875"/>
            <a:ext cx="642937" cy="28575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3300"/>
                </a:solidFill>
              </a:rPr>
              <a:t>ЦЕЛЬ ОБРАЗОВАНИЯ</a:t>
            </a:r>
            <a:r>
              <a:rPr lang="ru-RU" sz="2800" dirty="0" smtClean="0">
                <a:solidFill>
                  <a:schemeClr val="hlink"/>
                </a:solidFill>
              </a:rPr>
              <a:t> – </a:t>
            </a:r>
            <a:r>
              <a:rPr lang="ru-RU" sz="2800" i="1" dirty="0" smtClean="0">
                <a:solidFill>
                  <a:schemeClr val="hlink"/>
                </a:solidFill>
              </a:rPr>
              <a:t>общекультурное, личностное и познавательное развитие учащихся, обеспечивающее</a:t>
            </a:r>
            <a:r>
              <a:rPr lang="ru-RU" sz="2800" dirty="0" smtClean="0">
                <a:solidFill>
                  <a:schemeClr val="hlink"/>
                </a:solidFill>
              </a:rPr>
              <a:t> </a:t>
            </a:r>
            <a:r>
              <a:rPr lang="ru-RU" sz="2800" dirty="0" smtClean="0">
                <a:solidFill>
                  <a:srgbClr val="FF3300"/>
                </a:solidFill>
              </a:rPr>
              <a:t>УМЕНИЕ УЧИТЬСЯ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b="1" dirty="0" smtClean="0"/>
              <a:t>Причины возникновения проблем преемственности: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2400" dirty="0" smtClean="0"/>
              <a:t>Скачкообразное изменение методов и содержания обучения – падение успеваемости, психологические трудности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2400" dirty="0" smtClean="0"/>
              <a:t>Обучение на предшествующей ступени часто не обеспечивает готовности учащихся к успешному включению в деятельность нового, более сложного уровня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 smtClean="0"/>
              <a:t>Приоритетное направление ФГОС – реализация </a:t>
            </a:r>
            <a:r>
              <a:rPr lang="ru-RU" sz="2800" b="1" i="1" dirty="0" smtClean="0">
                <a:solidFill>
                  <a:srgbClr val="FF3300"/>
                </a:solidFill>
              </a:rPr>
              <a:t>развивающего</a:t>
            </a:r>
            <a:r>
              <a:rPr lang="ru-RU" sz="2800" b="1" i="1" dirty="0" smtClean="0"/>
              <a:t> </a:t>
            </a:r>
            <a:r>
              <a:rPr lang="ru-RU" sz="2800" b="1" dirty="0" smtClean="0"/>
              <a:t>потенциала общего среднего образования</a:t>
            </a:r>
          </a:p>
          <a:p>
            <a:pPr>
              <a:lnSpc>
                <a:spcPct val="80000"/>
              </a:lnSpc>
            </a:pPr>
            <a:endParaRPr lang="ru-RU" sz="2800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 smtClean="0">
                <a:solidFill>
                  <a:srgbClr val="FF3300"/>
                </a:solidFill>
              </a:rPr>
              <a:t>ЗАДАЧА</a:t>
            </a:r>
            <a:r>
              <a:rPr lang="ru-RU" sz="2800" b="1" dirty="0" smtClean="0"/>
              <a:t> – </a:t>
            </a:r>
            <a:r>
              <a:rPr lang="ru-RU" sz="2800" dirty="0" smtClean="0"/>
              <a:t>обеспечение развития универсальных учебных действий (УУД) как </a:t>
            </a:r>
            <a:r>
              <a:rPr lang="ru-RU" sz="2800" dirty="0" smtClean="0">
                <a:solidFill>
                  <a:schemeClr val="hlink"/>
                </a:solidFill>
              </a:rPr>
              <a:t>психологической</a:t>
            </a:r>
            <a:r>
              <a:rPr lang="ru-RU" sz="2800" dirty="0" smtClean="0"/>
              <a:t> составляющей фундаментального ядра образования наряду с традиционным изложением </a:t>
            </a:r>
            <a:r>
              <a:rPr lang="ru-RU" sz="2800" dirty="0" smtClean="0">
                <a:solidFill>
                  <a:schemeClr val="hlink"/>
                </a:solidFill>
              </a:rPr>
              <a:t>предметного</a:t>
            </a:r>
            <a:r>
              <a:rPr lang="ru-RU" sz="2800" dirty="0" smtClean="0"/>
              <a:t> содержания конкретных дисциплин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 dirty="0" smtClean="0"/>
          </a:p>
          <a:p>
            <a:pPr>
              <a:lnSpc>
                <a:spcPct val="80000"/>
              </a:lnSpc>
              <a:buFontTx/>
              <a:buNone/>
            </a:pPr>
            <a:endParaRPr lang="ru-RU" sz="2800" dirty="0" smtClean="0"/>
          </a:p>
          <a:p>
            <a:pPr>
              <a:lnSpc>
                <a:spcPct val="80000"/>
              </a:lnSpc>
              <a:buFontTx/>
              <a:buNone/>
            </a:pPr>
            <a:endParaRPr lang="ru-RU" sz="2800" dirty="0" smtClean="0"/>
          </a:p>
          <a:p>
            <a:pPr>
              <a:lnSpc>
                <a:spcPct val="80000"/>
              </a:lnSpc>
              <a:buFontTx/>
              <a:buNone/>
            </a:pPr>
            <a:endParaRPr lang="ru-RU" sz="28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3300"/>
                </a:solidFill>
              </a:rPr>
              <a:t>Последовательная реализация </a:t>
            </a:r>
            <a:r>
              <a:rPr lang="ru-RU" sz="2800" dirty="0" err="1" smtClean="0">
                <a:solidFill>
                  <a:srgbClr val="FF3300"/>
                </a:solidFill>
              </a:rPr>
              <a:t>деятельностного</a:t>
            </a:r>
            <a:r>
              <a:rPr lang="ru-RU" sz="2800" dirty="0" smtClean="0">
                <a:solidFill>
                  <a:srgbClr val="FF3300"/>
                </a:solidFill>
              </a:rPr>
              <a:t> подхода повышает эффективность образования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33400" indent="-533400">
              <a:lnSpc>
                <a:spcPct val="80000"/>
              </a:lnSpc>
            </a:pPr>
            <a:r>
              <a:rPr lang="ru-RU" sz="3600" b="1" dirty="0" smtClean="0">
                <a:solidFill>
                  <a:schemeClr val="hlink"/>
                </a:solidFill>
              </a:rPr>
              <a:t>показатели</a:t>
            </a:r>
          </a:p>
          <a:p>
            <a:pPr marL="533400" indent="-533400">
              <a:lnSpc>
                <a:spcPct val="80000"/>
              </a:lnSpc>
            </a:pPr>
            <a:endParaRPr lang="ru-RU" sz="2800" b="1" dirty="0" smtClean="0"/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ru-RU" sz="2800" i="1" dirty="0" smtClean="0"/>
              <a:t>Придание результатам образования социального и личностно значимого характера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ru-RU" sz="2800" i="1" dirty="0" smtClean="0"/>
              <a:t>Более гибкое и прочное усвоение знаний учащимися, возможность их самостоятельного движения в изучаемой области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ru-RU" sz="2800" i="1" dirty="0" smtClean="0"/>
              <a:t>Возможность дифференцированного обучения с сохранением единой структуры теоретических знаний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ru-RU" sz="2800" i="1" dirty="0" smtClean="0"/>
              <a:t>Существенное повышение мотивации и интереса к учению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ru-RU" sz="2800" i="1" dirty="0" smtClean="0"/>
              <a:t>Обеспечение условий для общекультурного и личностного развития на основе формирования УУД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endParaRPr lang="ru-RU" sz="2800" i="1" dirty="0" smtClean="0"/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ru-RU" sz="2800" b="1" dirty="0" smtClean="0">
                <a:solidFill>
                  <a:schemeClr val="hlink"/>
                </a:solidFill>
              </a:rPr>
              <a:t>УУД обеспечивают не только успешное усвоение </a:t>
            </a:r>
            <a:r>
              <a:rPr lang="ru-RU" sz="2800" b="1" dirty="0" err="1" smtClean="0">
                <a:solidFill>
                  <a:schemeClr val="hlink"/>
                </a:solidFill>
              </a:rPr>
              <a:t>ЗУНов</a:t>
            </a:r>
            <a:r>
              <a:rPr lang="ru-RU" sz="2800" b="1" dirty="0" smtClean="0">
                <a:solidFill>
                  <a:schemeClr val="hlink"/>
                </a:solidFill>
              </a:rPr>
              <a:t>, но и формирование картины мира, компетентностей в любой области познания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endParaRPr lang="ru-RU" sz="2800" b="1" dirty="0" smtClean="0">
              <a:solidFill>
                <a:schemeClr val="hlink"/>
              </a:solidFill>
            </a:endParaRP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ru-RU" sz="3600" b="1" dirty="0" smtClean="0"/>
              <a:t>              Термин </a:t>
            </a:r>
            <a:r>
              <a:rPr lang="ru-RU" sz="3600" b="1" dirty="0" smtClean="0">
                <a:solidFill>
                  <a:srgbClr val="FF3300"/>
                </a:solidFill>
              </a:rPr>
              <a:t>«УУД»</a:t>
            </a:r>
            <a:r>
              <a:rPr lang="ru-RU" sz="3600" b="1" dirty="0" smtClean="0"/>
              <a:t> означает способность субъекта к саморазвитию и самосовершенствованию путём сознательного и активного присвоения нового социального опыта, т. е. – </a:t>
            </a:r>
            <a:r>
              <a:rPr lang="ru-RU" sz="3600" b="1" dirty="0" smtClean="0">
                <a:solidFill>
                  <a:srgbClr val="FF3300"/>
                </a:solidFill>
              </a:rPr>
              <a:t>«УМЕНИЕ УЧИТЬСЯ»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58204" cy="5714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Портрет пятиклассника </a:t>
            </a:r>
            <a:r>
              <a:rPr lang="ru-RU" sz="2700" dirty="0" smtClean="0"/>
              <a:t>(</a:t>
            </a:r>
            <a:r>
              <a:rPr lang="ru-RU" sz="2400" dirty="0" smtClean="0"/>
              <a:t> 4 класс</a:t>
            </a:r>
            <a:r>
              <a:rPr lang="ru-RU" sz="2700" dirty="0" smtClean="0"/>
              <a:t>):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758099"/>
              </p:ext>
            </p:extLst>
          </p:nvPr>
        </p:nvGraphicFramePr>
        <p:xfrm>
          <a:off x="500033" y="785696"/>
          <a:ext cx="8215368" cy="2737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624"/>
                <a:gridCol w="898079"/>
                <a:gridCol w="1449169"/>
                <a:gridCol w="1173624"/>
                <a:gridCol w="1173624"/>
                <a:gridCol w="989929"/>
                <a:gridCol w="1357319"/>
              </a:tblGrid>
              <a:tr h="605533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«5»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«4»и «5»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1</a:t>
                      </a:r>
                      <a:r>
                        <a:rPr lang="ru-RU" baseline="0" dirty="0" smtClean="0"/>
                        <a:t> «3»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2 «3»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Предметы на «3»</a:t>
                      </a:r>
                      <a:endParaRPr lang="ru-RU" dirty="0"/>
                    </a:p>
                  </a:txBody>
                  <a:tcPr/>
                </a:tc>
              </a:tr>
              <a:tr h="346019">
                <a:tc>
                  <a:txBody>
                    <a:bodyPr/>
                    <a:lstStyle/>
                    <a:p>
                      <a:r>
                        <a:rPr lang="ru-RU" dirty="0" smtClean="0"/>
                        <a:t>5А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605533">
                <a:tc>
                  <a:txBody>
                    <a:bodyPr/>
                    <a:lstStyle/>
                    <a:p>
                      <a:r>
                        <a:rPr lang="ru-RU" dirty="0" smtClean="0"/>
                        <a:t>5Б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русский язык</a:t>
                      </a:r>
                      <a:endParaRPr lang="ru-RU" sz="1400" dirty="0"/>
                    </a:p>
                  </a:txBody>
                  <a:tcPr/>
                </a:tc>
              </a:tr>
              <a:tr h="485940">
                <a:tc>
                  <a:txBody>
                    <a:bodyPr/>
                    <a:lstStyle/>
                    <a:p>
                      <a:r>
                        <a:rPr lang="ru-RU" dirty="0" smtClean="0"/>
                        <a:t>5В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2+3</a:t>
                      </a:r>
                      <a:r>
                        <a:rPr lang="ru-RU" baseline="0" dirty="0" smtClean="0"/>
                        <a:t> (1 «4»)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600279">
                <a:tc>
                  <a:txBody>
                    <a:bodyPr/>
                    <a:lstStyle/>
                    <a:p>
                      <a:r>
                        <a:rPr lang="ru-RU" dirty="0" smtClean="0"/>
                        <a:t>5Г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2910" y="3643314"/>
            <a:ext cx="8072494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</a:rPr>
              <a:t>«Чувство взрослости», </a:t>
            </a:r>
            <a:r>
              <a:rPr lang="ru-RU" dirty="0" smtClean="0">
                <a:latin typeface="Times New Roman" pitchFamily="18" charset="0"/>
              </a:rPr>
              <a:t>не подкрепленное еще реальной ответственностью, есть особая форма самосознания. Проявляется в потребности равноправия, уважения и самостоятельности, в требовании серьезного, доверительного отношения со стороны взрослых;</a:t>
            </a:r>
          </a:p>
          <a:p>
            <a:pPr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</a:rPr>
              <a:t>Склонность к фантазированию, к некритическому планированию </a:t>
            </a:r>
            <a:r>
              <a:rPr lang="ru-RU" dirty="0" smtClean="0">
                <a:latin typeface="Times New Roman" pitchFamily="18" charset="0"/>
              </a:rPr>
              <a:t>своего будущего. Результат действия становится второстепенным, на первый план выступает собственный авторский замысел;</a:t>
            </a:r>
          </a:p>
          <a:p>
            <a:pPr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</a:rPr>
              <a:t>Стремление экспериментировать со своими возможностями </a:t>
            </a:r>
            <a:r>
              <a:rPr lang="ru-RU" b="1" dirty="0" smtClean="0">
                <a:latin typeface="Times New Roman" pitchFamily="18" charset="0"/>
              </a:rPr>
              <a:t>–</a:t>
            </a:r>
            <a:r>
              <a:rPr lang="ru-RU" dirty="0" smtClean="0">
                <a:latin typeface="Times New Roman" pitchFamily="18" charset="0"/>
              </a:rPr>
              <a:t>самая яркая характеристика младшего подростка. </a:t>
            </a:r>
            <a:endParaRPr lang="ru-RU" sz="2000" dirty="0" smtClean="0"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6143644"/>
            <a:ext cx="7858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От игры к общению, от наглядно – образного мышления к абстрактному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Показатели готовности к обучению в основной школе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 fontScale="92500"/>
          </a:bodyPr>
          <a:lstStyle/>
          <a:p>
            <a:pPr algn="just"/>
            <a:r>
              <a:rPr lang="ru-RU" b="1" dirty="0" err="1" smtClean="0">
                <a:solidFill>
                  <a:srgbClr val="FF0000"/>
                </a:solidFill>
              </a:rPr>
              <a:t>Сформированность</a:t>
            </a:r>
            <a:r>
              <a:rPr lang="ru-RU" b="1" dirty="0" smtClean="0">
                <a:solidFill>
                  <a:srgbClr val="FF0000"/>
                </a:solidFill>
              </a:rPr>
              <a:t> основных компонентов учебной деятельности, успешное освоение программного материала</a:t>
            </a:r>
          </a:p>
          <a:p>
            <a:pPr algn="just"/>
            <a:r>
              <a:rPr lang="ru-RU" b="1" dirty="0" smtClean="0">
                <a:solidFill>
                  <a:srgbClr val="000099"/>
                </a:solidFill>
              </a:rPr>
              <a:t>Умение планировать собственную деятельность, самостоятельно работать, осмысливать материал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Владение навыками смыслового чтения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Осознавать важность учения</a:t>
            </a:r>
          </a:p>
          <a:p>
            <a:pPr algn="just"/>
            <a:r>
              <a:rPr lang="ru-RU" b="1" dirty="0" smtClean="0">
                <a:solidFill>
                  <a:srgbClr val="000099"/>
                </a:solidFill>
              </a:rPr>
              <a:t>Развитая творческо-поисковая активность</a:t>
            </a:r>
          </a:p>
          <a:p>
            <a:pPr algn="just"/>
            <a:r>
              <a:rPr lang="ru-RU" b="1" dirty="0" smtClean="0">
                <a:solidFill>
                  <a:srgbClr val="000099"/>
                </a:solidFill>
              </a:rPr>
              <a:t>Способность к сотрудничеству</a:t>
            </a:r>
          </a:p>
          <a:p>
            <a:pPr algn="just"/>
            <a:r>
              <a:rPr lang="ru-RU" b="1" dirty="0" smtClean="0">
                <a:solidFill>
                  <a:srgbClr val="000099"/>
                </a:solidFill>
              </a:rPr>
              <a:t>Качественно иной, более «взрослый» тип взаимоотношений с учителями и одноклассниками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278</TotalTime>
  <Words>1264</Words>
  <Application>Microsoft Office PowerPoint</Application>
  <PresentationFormat>Экран (4:3)</PresentationFormat>
  <Paragraphs>170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Образовательная среда лицея – площадка для успешной адаптации пятиклассников</vt:lpstr>
      <vt:lpstr>Цель программы преемственности: обеспечение целевого и содержательного единства учебной деятельности на всем протяжении образовательного процесса</vt:lpstr>
      <vt:lpstr>Анализ ситуации</vt:lpstr>
      <vt:lpstr>Слайд 4</vt:lpstr>
      <vt:lpstr>ДЕЗАДАПТАЦИЯ (неадаптированность)</vt:lpstr>
      <vt:lpstr>ЦЕЛЬ ОБРАЗОВАНИЯ – общекультурное, личностное и познавательное развитие учащихся, обеспечивающее УМЕНИЕ УЧИТЬСЯ</vt:lpstr>
      <vt:lpstr>Последовательная реализация деятельностного подхода повышает эффективность образования </vt:lpstr>
      <vt:lpstr>Портрет пятиклассника ( 4 класс):</vt:lpstr>
      <vt:lpstr>Показатели готовности к обучению в основной школе</vt:lpstr>
      <vt:lpstr>Педагогические задачи</vt:lpstr>
      <vt:lpstr>Методические и организационные средства  психолого-педагогического обеспечения учебного процесса</vt:lpstr>
      <vt:lpstr>Принципы и формы организации образовательного пространства в период адаптации</vt:lpstr>
      <vt:lpstr> «Трудности перехода»(учительская позиция)</vt:lpstr>
      <vt:lpstr>Основные результаты организации образовательного пространства учащихся (за время обучения в в 5 классе)</vt:lpstr>
      <vt:lpstr>Основные установки: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Образовательная среда лицея – площадка для успешной адаптации пятиклассников</dc:title>
  <cp:lastModifiedBy>Zhanna</cp:lastModifiedBy>
  <cp:revision>25</cp:revision>
  <dcterms:modified xsi:type="dcterms:W3CDTF">2013-01-16T11:40:48Z</dcterms:modified>
</cp:coreProperties>
</file>