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handoutMasterIdLst>
    <p:handoutMasterId r:id="rId16"/>
  </p:handoutMasterIdLst>
  <p:sldIdLst>
    <p:sldId id="256" r:id="rId3"/>
    <p:sldId id="260" r:id="rId4"/>
    <p:sldId id="267" r:id="rId5"/>
    <p:sldId id="263" r:id="rId6"/>
    <p:sldId id="259" r:id="rId7"/>
    <p:sldId id="257" r:id="rId8"/>
    <p:sldId id="262" r:id="rId9"/>
    <p:sldId id="258" r:id="rId10"/>
    <p:sldId id="261" r:id="rId11"/>
    <p:sldId id="264" r:id="rId12"/>
    <p:sldId id="265" r:id="rId13"/>
    <p:sldId id="266" r:id="rId14"/>
    <p:sldId id="268" r:id="rId15"/>
  </p:sldIdLst>
  <p:sldSz cx="9144000" cy="6858000" type="screen4x3"/>
  <p:notesSz cx="6834188" cy="9979025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61114" cy="499584"/>
          </a:xfrm>
          <a:prstGeom prst="rect">
            <a:avLst/>
          </a:prstGeom>
        </p:spPr>
        <p:txBody>
          <a:bodyPr vert="horz" lIns="90919" tIns="45459" rIns="90919" bIns="45459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71499" y="0"/>
            <a:ext cx="2961114" cy="499584"/>
          </a:xfrm>
          <a:prstGeom prst="rect">
            <a:avLst/>
          </a:prstGeom>
        </p:spPr>
        <p:txBody>
          <a:bodyPr vert="horz" lIns="90919" tIns="45459" rIns="90919" bIns="45459" rtlCol="0"/>
          <a:lstStyle>
            <a:lvl1pPr algn="r">
              <a:defRPr sz="1200"/>
            </a:lvl1pPr>
          </a:lstStyle>
          <a:p>
            <a:fld id="{BC61EA88-28A4-436E-AE2E-BBA41C81C375}" type="datetimeFigureOut">
              <a:rPr lang="ru-RU" smtClean="0"/>
              <a:t>04.01.2011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77861"/>
            <a:ext cx="2961114" cy="499584"/>
          </a:xfrm>
          <a:prstGeom prst="rect">
            <a:avLst/>
          </a:prstGeom>
        </p:spPr>
        <p:txBody>
          <a:bodyPr vert="horz" lIns="90919" tIns="45459" rIns="90919" bIns="45459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71499" y="9477861"/>
            <a:ext cx="2961114" cy="499584"/>
          </a:xfrm>
          <a:prstGeom prst="rect">
            <a:avLst/>
          </a:prstGeom>
        </p:spPr>
        <p:txBody>
          <a:bodyPr vert="horz" lIns="90919" tIns="45459" rIns="90919" bIns="45459" rtlCol="0" anchor="b"/>
          <a:lstStyle>
            <a:lvl1pPr algn="r">
              <a:defRPr sz="1200"/>
            </a:lvl1pPr>
          </a:lstStyle>
          <a:p>
            <a:fld id="{D62BA71A-4ABF-470F-BA42-78AD213685A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1/4/2011</a:t>
            </a:fld>
            <a:endParaRPr lang="en-US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1/4/2011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1/4/2011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1/4/2011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1/4/2011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1/4/2011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1/4/2011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1/4/2011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1/4/2011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1/4/2011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1/4/2011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1/4/2011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1/4/2011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1/4/2011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1/4/2011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1/4/2011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1/4/2011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1/4/2011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1/4/2011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1/4/2011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1/4/2011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1/4/2011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1/4/2011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fade/>
  </p:transition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1/4/2011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med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Инновации на экспорт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43200" y="4419600"/>
            <a:ext cx="6400800" cy="1752600"/>
          </a:xfrm>
        </p:spPr>
        <p:txBody>
          <a:bodyPr/>
          <a:lstStyle/>
          <a:p>
            <a:pPr algn="r"/>
            <a:r>
              <a:rPr lang="ru-RU" dirty="0" smtClean="0"/>
              <a:t>Гусев Максим 10Б </a:t>
            </a:r>
          </a:p>
          <a:p>
            <a:pPr algn="r"/>
            <a:r>
              <a:rPr lang="ru-RU" dirty="0" smtClean="0"/>
              <a:t>Лицей №2</a:t>
            </a:r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2390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 рынок по-крупному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14400"/>
            <a:ext cx="8001000" cy="57150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ЗАО «</a:t>
            </a:r>
            <a:r>
              <a:rPr lang="ru-RU" dirty="0" err="1" smtClean="0"/>
              <a:t>Аметис</a:t>
            </a:r>
            <a:r>
              <a:rPr lang="ru-RU" dirty="0" smtClean="0"/>
              <a:t>» впервые поставило за рубеж такую крупную партию продукции — 210 кг </a:t>
            </a:r>
            <a:r>
              <a:rPr lang="ru-RU" dirty="0" err="1" smtClean="0"/>
              <a:t>дигидрокверцетина</a:t>
            </a:r>
            <a:r>
              <a:rPr lang="ru-RU" dirty="0" smtClean="0"/>
              <a:t> и 350 кг </a:t>
            </a:r>
            <a:r>
              <a:rPr lang="ru-RU" dirty="0" err="1" smtClean="0"/>
              <a:t>арабиногалактана</a:t>
            </a:r>
            <a:r>
              <a:rPr lang="ru-RU" dirty="0" smtClean="0"/>
              <a:t>. Инновационный продукт, выпускаемый в Амурской области, раньше экспортировался в Великобританию, Испанию, Малайзию, Францию, США, Польшу и другие страны мира, но в небольших количествах: поставки не превышали 20 килограммов в год. Коммерческая отгрузка сырья — важнейшее событие не только для производителя, но и для всей области. 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«</a:t>
            </a:r>
            <a:r>
              <a:rPr lang="ru-RU" dirty="0" err="1" smtClean="0"/>
              <a:t>Аметис</a:t>
            </a:r>
            <a:r>
              <a:rPr lang="ru-RU" dirty="0" smtClean="0"/>
              <a:t>» - производитель </a:t>
            </a:r>
            <a:r>
              <a:rPr lang="ru-RU" dirty="0" err="1" smtClean="0"/>
              <a:t>дигидрокверцетина</a:t>
            </a:r>
            <a:r>
              <a:rPr lang="ru-RU" dirty="0" smtClean="0"/>
              <a:t> из лиственницы — единственный завод в России и по своей мощности, и технологии. Сейчас амурская компания изготавливает около 70 процентов ДКВ в стране. Первую партию этого витамина «</a:t>
            </a:r>
            <a:r>
              <a:rPr lang="ru-RU" dirty="0" err="1" smtClean="0"/>
              <a:t>Аметис</a:t>
            </a:r>
            <a:r>
              <a:rPr lang="ru-RU" dirty="0" smtClean="0"/>
              <a:t>» выпустил на рынок в 2004 году.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Конкуренция не страшна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14400"/>
            <a:ext cx="7924800" cy="594360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Помимо того что из лиственницы можно производить природный безопасный антиоксидант, он еще и гораздо дешевле зарубежных аналогов. Тем не менее амурские производители продолжают сотрудничать со множеством научных институтов России, чтобы усовершенствовать и удешевить получение натурального препарата.  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Компания выпускает также несколько тонн побочных продуктов — лиственничные масла и смолу, стимулятор роста растений «</a:t>
            </a:r>
            <a:r>
              <a:rPr lang="ru-RU" dirty="0" err="1" smtClean="0"/>
              <a:t>Лариксин</a:t>
            </a:r>
            <a:r>
              <a:rPr lang="ru-RU" dirty="0" smtClean="0"/>
              <a:t>». Еще одна новинка — </a:t>
            </a:r>
            <a:r>
              <a:rPr lang="ru-RU" dirty="0" err="1" smtClean="0"/>
              <a:t>арабиногалактан</a:t>
            </a:r>
            <a:r>
              <a:rPr lang="ru-RU" dirty="0" smtClean="0"/>
              <a:t> — порошок, используемый в фармацевтической и пищевой промышленности для производства желеобразной продукции, так называемый загуститель Е 409.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Витаминный порошок — из пеньков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85800"/>
            <a:ext cx="8153400" cy="617220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Производят </a:t>
            </a:r>
            <a:r>
              <a:rPr lang="ru-RU" dirty="0" err="1" smtClean="0"/>
              <a:t>дигидрокверцетин</a:t>
            </a:r>
            <a:r>
              <a:rPr lang="ru-RU" dirty="0" smtClean="0"/>
              <a:t> из комлевой (то есть нижней) части </a:t>
            </a:r>
            <a:r>
              <a:rPr lang="ru-RU" dirty="0" err="1" smtClean="0"/>
              <a:t>даурской</a:t>
            </a:r>
            <a:r>
              <a:rPr lang="ru-RU" dirty="0" smtClean="0"/>
              <a:t> лиственницы, которой богато Приамурье. В корнях — самое большое содержание этого </a:t>
            </a:r>
            <a:r>
              <a:rPr lang="ru-RU" dirty="0" err="1" smtClean="0"/>
              <a:t>чудо-витамина</a:t>
            </a:r>
            <a:r>
              <a:rPr lang="ru-RU" dirty="0" smtClean="0"/>
              <a:t>. Защитники природы могут не переживать: в ход идут именно отходы древесины — пеньки, которые оставляют лесозаготовители. У них-то «</a:t>
            </a:r>
            <a:r>
              <a:rPr lang="ru-RU" dirty="0" err="1" smtClean="0"/>
              <a:t>Аметис</a:t>
            </a:r>
            <a:r>
              <a:rPr lang="ru-RU" dirty="0" smtClean="0"/>
              <a:t>» и покупает сырье. 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В цехе за производственным процессом и соблюдением параметров следят с помощью компьютера. В лаборатории отбирают пробы и круглосуточно проверяют содержание ДКВ. 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Особое внимание лаборанты уделяют показателям качества продукции и ее безопасности. Стоит отметить, что предприятием получены сертификаты Системы менеджмента качества ГОСТ Р ИСО 9001—2001 (ИСО 9001—2000) и разрешение на экспорт управлением по контролю за пищевыми продуктами и лекарственными препаратами США. 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В целом цикл производства </a:t>
            </a:r>
            <a:r>
              <a:rPr lang="ru-RU" dirty="0" err="1" smtClean="0"/>
              <a:t>дигидрокверцетина</a:t>
            </a:r>
            <a:r>
              <a:rPr lang="ru-RU" dirty="0" smtClean="0"/>
              <a:t> с момента поступления сырья до получения </a:t>
            </a:r>
            <a:r>
              <a:rPr lang="ru-RU" dirty="0" err="1" smtClean="0"/>
              <a:t>чудо-витамина</a:t>
            </a:r>
            <a:r>
              <a:rPr lang="ru-RU" dirty="0" smtClean="0"/>
              <a:t> занимает около суток.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2" cstate="print"/>
          <a:srcRect l="67969" t="52083" r="5715" b="25000"/>
          <a:stretch>
            <a:fillRect/>
          </a:stretch>
        </p:blipFill>
        <p:spPr bwMode="auto">
          <a:xfrm>
            <a:off x="4010526" y="3276600"/>
            <a:ext cx="5133474" cy="33528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3" cstate="print"/>
          <a:srcRect l="66983" t="36458" r="6250" b="37500"/>
          <a:stretch>
            <a:fillRect/>
          </a:stretch>
        </p:blipFill>
        <p:spPr bwMode="auto">
          <a:xfrm>
            <a:off x="0" y="152400"/>
            <a:ext cx="4803648" cy="35052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410200" cy="685800"/>
          </a:xfrm>
        </p:spPr>
        <p:txBody>
          <a:bodyPr/>
          <a:lstStyle/>
          <a:p>
            <a:r>
              <a:rPr lang="ru-RU" sz="4000" dirty="0" err="1" smtClean="0"/>
              <a:t>Дигидрокверцетин</a:t>
            </a:r>
            <a:endParaRPr lang="ru-RU" dirty="0"/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0" y="1223932"/>
            <a:ext cx="8077200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Дигидрокверцетин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— универсальное по своим свойствам вещество, обладающее высочайшей степенью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антиоксидантной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активности, естественного консерванта, источника витамина Р. Исследованием занимались и амурские ученые.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Всего в России зарегистрировано уже более 100 видов биологически активных добавок и лекарственных средств на его основе. При сочетании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дигидрокверцетина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с другими соединениями (аскорбиновой кислотой, витамином Е,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коэнзимами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) можно создавать огромное количество препаратов. Например, для профилактики заболеваний кровеносной системы,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иммунодефицитных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состояний,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бронхолегочных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патологий, ишемической болезни сердца, атеросклероза, нарушений деятельности печени, диабета, лучевой болезни, офтальмологических, кожных, неврологических и онкологических заболеваний.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Кроме того, ДКВ активно применяется в косметологии и парфюмерии — в составе зубных паст, кремов, эликсиров, духов, одеколонов. Помогает увеличить защитные свойства кожи от воздействия микробов, вирусов, нормализует обмен веществ, оказывает омолаживающий эффект.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 l="63656" t="22436" r="4963" b="41239"/>
          <a:stretch>
            <a:fillRect/>
          </a:stretch>
        </p:blipFill>
        <p:spPr bwMode="auto">
          <a:xfrm>
            <a:off x="1371600" y="685800"/>
            <a:ext cx="6705600" cy="52578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Основные свойства: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1447800"/>
            <a:ext cx="82296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По своим химическим свойствам </a:t>
            </a:r>
            <a:r>
              <a:rPr lang="ru-RU" sz="2400" dirty="0" err="1" smtClean="0"/>
              <a:t>дигидрокверцетин</a:t>
            </a:r>
            <a:r>
              <a:rPr lang="ru-RU" sz="2400" dirty="0" smtClean="0"/>
              <a:t> является активным антиоксидантом, то есть веществом, способным тормозить окислительные реакции. При этом уровень </a:t>
            </a:r>
            <a:r>
              <a:rPr lang="ru-RU" sz="2400" dirty="0" err="1" smtClean="0"/>
              <a:t>антиоксидантной</a:t>
            </a:r>
            <a:r>
              <a:rPr lang="ru-RU" sz="2400" dirty="0" smtClean="0"/>
              <a:t> активности позволяет поставить его на первые позиции среди веществ, схожего спектра действия. Кроме того, </a:t>
            </a:r>
            <a:r>
              <a:rPr lang="ru-RU" sz="2400" dirty="0" err="1" smtClean="0"/>
              <a:t>дигидрокверцетин</a:t>
            </a:r>
            <a:r>
              <a:rPr lang="ru-RU" sz="2400" dirty="0" smtClean="0"/>
              <a:t> обладает </a:t>
            </a:r>
            <a:r>
              <a:rPr lang="ru-RU" sz="2400" dirty="0" err="1" smtClean="0"/>
              <a:t>капилляропротекторными</a:t>
            </a:r>
            <a:r>
              <a:rPr lang="ru-RU" sz="2400" dirty="0" smtClean="0"/>
              <a:t>, противовоспалительными, </a:t>
            </a:r>
            <a:r>
              <a:rPr lang="ru-RU" sz="2400" dirty="0" err="1" smtClean="0"/>
              <a:t>гепатопротекторными</a:t>
            </a:r>
            <a:r>
              <a:rPr lang="ru-RU" sz="2400" dirty="0" smtClean="0"/>
              <a:t> свойствами, что дает возможность успешно применять его при производстве биологически активных добавок к пище, лекарственных средств, продуктов питания, косметической продукции, кормовых добавок для животных, стимуляторов роста растений.</a:t>
            </a:r>
            <a:endParaRPr lang="ru-RU" sz="24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6616"/>
            <a:ext cx="6019800" cy="6501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914400" y="0"/>
            <a:ext cx="3962400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Модель </a:t>
            </a:r>
            <a:r>
              <a:rPr lang="ru-RU" sz="2400" dirty="0" err="1" smtClean="0">
                <a:latin typeface="Calibri" pitchFamily="34" charset="0"/>
                <a:cs typeface="Times New Roman" pitchFamily="18" charset="0"/>
              </a:rPr>
              <a:t>д</a:t>
            </a:r>
            <a:r>
              <a:rPr lang="ru-RU" sz="2400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игидрокверцетина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019800" y="381000"/>
            <a:ext cx="3124200" cy="20005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/>
              <a:t>Химическая формула:</a:t>
            </a:r>
          </a:p>
          <a:p>
            <a:r>
              <a:rPr lang="ru-RU" sz="2800" b="1" dirty="0" smtClean="0"/>
              <a:t>С</a:t>
            </a:r>
            <a:r>
              <a:rPr lang="ru-RU" b="1" dirty="0" smtClean="0"/>
              <a:t>15</a:t>
            </a:r>
            <a:r>
              <a:rPr lang="ru-RU" sz="2800" b="1" dirty="0" smtClean="0"/>
              <a:t>Н</a:t>
            </a:r>
            <a:r>
              <a:rPr lang="ru-RU" b="1" dirty="0" smtClean="0"/>
              <a:t>12</a:t>
            </a:r>
            <a:r>
              <a:rPr lang="ru-RU" sz="2800" b="1" dirty="0" smtClean="0"/>
              <a:t>О</a:t>
            </a:r>
            <a:r>
              <a:rPr lang="ru-RU" b="1" dirty="0" smtClean="0"/>
              <a:t>7</a:t>
            </a:r>
            <a:endParaRPr lang="ru-RU" sz="2400" b="1" dirty="0" smtClean="0"/>
          </a:p>
          <a:p>
            <a:endParaRPr lang="ru-RU" sz="2400" dirty="0" smtClean="0"/>
          </a:p>
          <a:p>
            <a:r>
              <a:rPr lang="ru-RU" sz="2400" dirty="0" smtClean="0"/>
              <a:t>Молекулярная масса:</a:t>
            </a:r>
          </a:p>
          <a:p>
            <a:r>
              <a:rPr lang="ru-RU" sz="2400" b="1" dirty="0" smtClean="0"/>
              <a:t>304,26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019800" y="3276600"/>
            <a:ext cx="3124200" cy="258532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smtClean="0"/>
              <a:t>Синонимы:</a:t>
            </a:r>
          </a:p>
          <a:p>
            <a:r>
              <a:rPr lang="ru-RU" dirty="0" smtClean="0"/>
              <a:t>(+)-</a:t>
            </a:r>
            <a:r>
              <a:rPr lang="ru-RU" dirty="0" err="1" smtClean="0"/>
              <a:t>Дигидрокверцетин</a:t>
            </a:r>
            <a:r>
              <a:rPr lang="ru-RU" dirty="0" smtClean="0"/>
              <a:t>;</a:t>
            </a:r>
          </a:p>
          <a:p>
            <a:r>
              <a:rPr lang="ru-RU" dirty="0" smtClean="0"/>
              <a:t>2,3-Дигидрокверцетин;</a:t>
            </a:r>
          </a:p>
          <a:p>
            <a:r>
              <a:rPr lang="ru-RU" dirty="0" smtClean="0"/>
              <a:t>(2</a:t>
            </a:r>
            <a:r>
              <a:rPr lang="en-US" dirty="0" smtClean="0"/>
              <a:t>R,3R)-</a:t>
            </a:r>
            <a:r>
              <a:rPr lang="ru-RU" dirty="0" err="1" smtClean="0"/>
              <a:t>Дигидрокверцетин</a:t>
            </a:r>
            <a:r>
              <a:rPr lang="ru-RU" dirty="0" smtClean="0"/>
              <a:t>;</a:t>
            </a:r>
          </a:p>
          <a:p>
            <a:r>
              <a:rPr lang="ru-RU" dirty="0" err="1" smtClean="0"/>
              <a:t>Таксифолин</a:t>
            </a:r>
            <a:r>
              <a:rPr lang="ru-RU" dirty="0" smtClean="0"/>
              <a:t>;</a:t>
            </a:r>
          </a:p>
          <a:p>
            <a:r>
              <a:rPr lang="ru-RU" dirty="0" err="1" smtClean="0"/>
              <a:t>Дистилин</a:t>
            </a:r>
            <a:r>
              <a:rPr lang="ru-RU" dirty="0" smtClean="0"/>
              <a:t>;</a:t>
            </a:r>
          </a:p>
          <a:p>
            <a:r>
              <a:rPr lang="ru-RU" dirty="0" smtClean="0"/>
              <a:t>Флавон- 2,3-дигидро-3,3',4',5,7-пентагидрокси-;</a:t>
            </a:r>
          </a:p>
          <a:p>
            <a:r>
              <a:rPr lang="ru-RU" dirty="0" smtClean="0"/>
              <a:t>Катехин гидрат.</a:t>
            </a:r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2390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 компании «</a:t>
            </a:r>
            <a:r>
              <a:rPr lang="ru-RU" dirty="0" err="1" smtClean="0"/>
              <a:t>Аметис</a:t>
            </a:r>
            <a:r>
              <a:rPr lang="ru-RU" dirty="0" smtClean="0"/>
              <a:t>»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0" y="487026"/>
            <a:ext cx="8077200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Компания «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Аметис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» была организована в                     г. Благовещенске Амурской области 25 июня 1998 года.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Буквально с первого дня основания вся деятельность фирмы была подчинена одной цели: создать высокотехнологичное производственное предприятие по комплексной переработке древесины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даурской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лиственницы с последующим извлечением уникальных витаминсодержащих субстанций, применяемых в самых различных отраслях промышленности. В декабре 2003 года компания приступила к выпуску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дигидрокверцетина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 или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таксифолина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— универсального по своим свойствам вещества, обладающего высочайшей степенью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антиоксидантной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активности.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 l="61090" t="8120" r="3313" b="53632"/>
          <a:stretch>
            <a:fillRect/>
          </a:stretch>
        </p:blipFill>
        <p:spPr bwMode="auto">
          <a:xfrm>
            <a:off x="0" y="0"/>
            <a:ext cx="4495800" cy="35814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/>
          <p:nvPr/>
        </p:nvPicPr>
        <p:blipFill>
          <a:blip r:embed="rId2" cstate="print"/>
          <a:srcRect l="60610" t="54722" r="4917" b="10207"/>
          <a:stretch>
            <a:fillRect/>
          </a:stretch>
        </p:blipFill>
        <p:spPr bwMode="auto">
          <a:xfrm>
            <a:off x="4572000" y="3200400"/>
            <a:ext cx="4343400" cy="35052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381000" y="685800"/>
            <a:ext cx="7467600" cy="6417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Плановая производительность </a:t>
            </a:r>
            <a:r>
              <a:rPr kumimoji="0" lang="ru-RU" sz="23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дигидрокверцетина</a:t>
            </a:r>
            <a:r>
              <a:rPr kumimoji="0" lang="ru-RU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превышает 11000 кг в год, и на сегодняшний день это крупнейшее в России производство данного профиля. Продукция поставляется производственным предприятиям, выпускающим биологически активные добавки к пище (БАД), продукты питания, лечебную косметику, сельскохозяйственную химию.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Кроме основного продукта — </a:t>
            </a:r>
            <a:r>
              <a:rPr kumimoji="0" lang="ru-RU" sz="23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дигидрокверцетина</a:t>
            </a:r>
            <a:r>
              <a:rPr kumimoji="0" lang="ru-RU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 компания «</a:t>
            </a:r>
            <a:r>
              <a:rPr kumimoji="0" lang="ru-RU" sz="23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Аметис</a:t>
            </a:r>
            <a:r>
              <a:rPr kumimoji="0" lang="ru-RU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» осуществляет выпуск лиственничной смолы, лиственничного масла, </a:t>
            </a:r>
            <a:r>
              <a:rPr kumimoji="0" lang="ru-RU" sz="23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арабиногалактана</a:t>
            </a:r>
            <a:r>
              <a:rPr kumimoji="0" lang="ru-RU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под торговой маркой «</a:t>
            </a:r>
            <a:r>
              <a:rPr kumimoji="0" lang="ru-RU" sz="23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Лавитол</a:t>
            </a:r>
            <a:r>
              <a:rPr kumimoji="0" lang="ru-RU" sz="2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».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3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Компания «</a:t>
            </a:r>
            <a:r>
              <a:rPr lang="ru-RU" sz="23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Аметис</a:t>
            </a:r>
            <a:r>
              <a:rPr lang="ru-RU" sz="23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» прошла сертификацию системы менеджмента качества по стандартам серии ISO 9001:2008 и НАССР, что свидетельствует о строгом соблюдении и выполнении компанией требований, определенных международными стандартами.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28600" y="0"/>
            <a:ext cx="72390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 компании «</a:t>
            </a:r>
            <a:r>
              <a:rPr lang="ru-RU" dirty="0" err="1" smtClean="0"/>
              <a:t>Аметис</a:t>
            </a:r>
            <a:r>
              <a:rPr lang="ru-RU" dirty="0" smtClean="0"/>
              <a:t>»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Инновации на экспорт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228600" y="990600"/>
            <a:ext cx="7696200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Продукт, полученный в результате глубокой переработки древесины амурским производителем, вышел на мировой рынок в коммерческих масштабах. С 2008 года крупная партия витаминосодержащих препаратов со сложными названиями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дигидрокверцетин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(ДКВ) и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арабиногалактан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отправляются в США.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Американцы выпустили на основе уникальной природной субстанции из Приамурья четыре вида биологически активных добавок. Это лишний раз доказывает: из нашего сырья можно делать продукты, которые пользуются спросом даже за границей.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3276600"/>
            <a:ext cx="4267200" cy="3413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137</TotalTime>
  <Words>725</Words>
  <Application>Microsoft Office PowerPoint</Application>
  <PresentationFormat>Экран (4:3)</PresentationFormat>
  <Paragraphs>50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Изящная</vt:lpstr>
      <vt:lpstr>Тема Office</vt:lpstr>
      <vt:lpstr>Инновации на экспорт</vt:lpstr>
      <vt:lpstr>Дигидрокверцетин</vt:lpstr>
      <vt:lpstr>Слайд 3</vt:lpstr>
      <vt:lpstr>Основные свойства: </vt:lpstr>
      <vt:lpstr>Слайд 5</vt:lpstr>
      <vt:lpstr>О компании «Аметис»  </vt:lpstr>
      <vt:lpstr>Слайд 7</vt:lpstr>
      <vt:lpstr>О компании «Аметис» </vt:lpstr>
      <vt:lpstr>Инновации на экспорт </vt:lpstr>
      <vt:lpstr>На рынок по-крупному </vt:lpstr>
      <vt:lpstr>Конкуренция не страшна </vt:lpstr>
      <vt:lpstr>Витаминный порошок — из пеньков 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Инновации на экспорт</dc:title>
  <cp:lastModifiedBy>metod</cp:lastModifiedBy>
  <cp:revision>16</cp:revision>
  <dcterms:modified xsi:type="dcterms:W3CDTF">2011-01-04T07:16:38Z</dcterms:modified>
</cp:coreProperties>
</file>