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34188" cy="9979025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125" y="0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11653-4931-460A-B564-BDD7DF7E0869}" type="datetimeFigureOut">
              <a:rPr lang="ru-RU" smtClean="0"/>
              <a:t>04.01.2011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125" y="9478342"/>
            <a:ext cx="2961481" cy="4989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55BB4-FAF3-41DD-A8D1-76C70E6F28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1"/>
            <a:ext cx="7772400" cy="1142999"/>
          </a:xfrm>
        </p:spPr>
        <p:txBody>
          <a:bodyPr/>
          <a:lstStyle/>
          <a:p>
            <a:r>
              <a:rPr lang="ru-RU" dirty="0" smtClean="0"/>
              <a:t>ГРАФЕН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762000"/>
            <a:ext cx="48006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Графе́н</a:t>
            </a:r>
            <a:r>
              <a:rPr lang="ru-RU" sz="2000" dirty="0" smtClean="0"/>
              <a:t>— двумерная аллотропная модификация углерода, образованная слоем атомов углерода толщиной в один атом, соединенных посредством </a:t>
            </a:r>
            <a:r>
              <a:rPr lang="ru-RU" sz="2000" i="1" dirty="0" smtClean="0"/>
              <a:t>sp²</a:t>
            </a:r>
            <a:r>
              <a:rPr lang="ru-RU" sz="2000" dirty="0" smtClean="0"/>
              <a:t> связей в гексагональную двумерную кристаллическую решётку. Его можно представить как одну плоскость графита, отделённую от объёмного кристалла. По оценкам, графен обладает большой механической жёсткостью и хорошей теплопроводностью Высокая подвижность носителей заряда делает его перспективным материалом для использования в самых различных приложениях, в частности, как будущую основу наноэлектроники и возможную замену кремния в интегральных микросхемах.</a:t>
            </a: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7168" y="1981200"/>
            <a:ext cx="3747541" cy="36576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СПОСОБ ПОЛУЧЕНИЯ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" y="1143000"/>
            <a:ext cx="6019800" cy="5562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 Основной из существующих в настоящее время способов получения графена, в условиях научных лабораторий</a:t>
            </a:r>
            <a:r>
              <a:rPr lang="ru-RU" sz="2000" baseline="30000" dirty="0" smtClean="0"/>
              <a:t> </a:t>
            </a:r>
            <a:r>
              <a:rPr lang="ru-RU" sz="2000" dirty="0" smtClean="0"/>
              <a:t>основан на механическом отщеплении или отшелушивании слоёв графита. Он позволяет получать наиболее качественные образцы с высокой подвижностью носителей. Этот метод не предполагает использования масштабного производства, поскольку это ручная процедура. Другой известный способ — метод термического разложения подложки карбида кремния</a:t>
            </a:r>
            <a:r>
              <a:rPr lang="ru-RU" sz="2000" baseline="30000" dirty="0" smtClean="0"/>
              <a:t> </a:t>
            </a:r>
            <a:r>
              <a:rPr lang="ru-RU" sz="2000" dirty="0" smtClean="0"/>
              <a:t>гораздо ближе к промышленному производству. Поскольку графен впервые</a:t>
            </a:r>
            <a:r>
              <a:rPr lang="ru-RU" sz="2000" baseline="30000" dirty="0" smtClean="0"/>
              <a:t> </a:t>
            </a:r>
            <a:r>
              <a:rPr lang="ru-RU" sz="2000" dirty="0" smtClean="0"/>
              <a:t>был получен только в 2004 году, он ещё недостаточно хорошо изучен и привлекает к себе повышенный интерес.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1905000"/>
            <a:ext cx="2828925" cy="351472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КТО ПОЛУЧИЛ ГРАФЕН?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8839200" cy="2057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В 2004 году Андрей Гейм совместно со своим учеником Константином </a:t>
            </a:r>
            <a:r>
              <a:rPr lang="ru-RU" sz="2000" dirty="0" err="1" smtClean="0"/>
              <a:t>Новосёловым</a:t>
            </a:r>
            <a:r>
              <a:rPr lang="ru-RU" sz="2000" dirty="0" smtClean="0"/>
              <a:t> изобрёл технологию получения графена — нового материала, представляющего собой одноатомный слой углерода. </a:t>
            </a:r>
          </a:p>
          <a:p>
            <a:pPr>
              <a:buNone/>
            </a:pPr>
            <a:r>
              <a:rPr lang="ru-RU" sz="2000" dirty="0" smtClean="0"/>
              <a:t>      За «передовые опыты с двумерным материалом — </a:t>
            </a:r>
            <a:r>
              <a:rPr lang="ru-RU" sz="2000" dirty="0" err="1" smtClean="0"/>
              <a:t>графеном</a:t>
            </a:r>
            <a:r>
              <a:rPr lang="ru-RU" sz="2000" dirty="0" smtClean="0"/>
              <a:t>» А. К. Гейму и К. С. Новосёлову была присуждена Нобелевская премия по физике за 2010 год.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162300"/>
            <a:ext cx="4724400" cy="35433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ВОЗМОЖНОЕ ПРИМЕНЕНИЕ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001000" cy="2895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Считается, что на основе графена можно сконструировать баллистический транзистор. В марте 2006 года группа исследователей из технологического института штата Джорджии заявила, что ими был получен полевой транзистор на </a:t>
            </a:r>
            <a:r>
              <a:rPr lang="ru-RU" sz="2000" dirty="0" err="1" smtClean="0"/>
              <a:t>графене</a:t>
            </a:r>
            <a:r>
              <a:rPr lang="ru-RU" sz="2000" dirty="0" smtClean="0"/>
              <a:t>, а также квантово-интерференционный прибор. Исследователи полагают, что благодаря их достижениям в скором времени появится новый класс </a:t>
            </a:r>
            <a:r>
              <a:rPr lang="ru-RU" sz="2000" dirty="0" err="1" smtClean="0"/>
              <a:t>графеновой</a:t>
            </a:r>
            <a:r>
              <a:rPr lang="ru-RU" sz="2000" dirty="0" smtClean="0"/>
              <a:t> наноэлектроники с базовой толщиной транзисторов до 10 нм. Данный транзистор обладает большим током утечки, то есть нельзя разделить два состояния с закрытым и открытым каналом.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038600"/>
            <a:ext cx="3952875" cy="2629737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6400800" y="4495800"/>
            <a:ext cx="381000" cy="38100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781800" y="4267200"/>
            <a:ext cx="13716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Модель баллистического транзистора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ВОЗМОЖНОЕ ПРИМЕНЕНИЕ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638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     Другая область применения заключается в использовании графена в качестве очень чувствительного сенсора для обнаружения отдельных молекул химических веществ, присоединённых к поверхности плёнки. В этой работе исследовались такие вещества, как NH</a:t>
            </a:r>
            <a:r>
              <a:rPr lang="ru-RU" sz="2000" baseline="-25000" dirty="0" smtClean="0"/>
              <a:t>3</a:t>
            </a:r>
            <a:r>
              <a:rPr lang="ru-RU" sz="2000" dirty="0" smtClean="0"/>
              <a:t>, CO, H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O, NO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. Сенсор размером 1 мкм × 1 мкм использовался для детектирования присоединения отдельных молекул NO</a:t>
            </a:r>
            <a:r>
              <a:rPr lang="ru-RU" sz="2000" baseline="-25000" dirty="0" smtClean="0"/>
              <a:t>2</a:t>
            </a:r>
            <a:r>
              <a:rPr lang="ru-RU" sz="2000" dirty="0" smtClean="0"/>
              <a:t> к </a:t>
            </a:r>
            <a:r>
              <a:rPr lang="ru-RU" sz="2000" dirty="0" err="1" smtClean="0"/>
              <a:t>графену</a:t>
            </a:r>
            <a:r>
              <a:rPr lang="ru-RU" sz="2000" dirty="0" smtClean="0"/>
              <a:t>. Принцип действия этого сенсора заключается в том, что разные молекулы могут выступать как доноры и акцепторы, что в свою очередь ведёт к изменению сопротивления </a:t>
            </a:r>
            <a:r>
              <a:rPr lang="ru-RU" sz="2000" dirty="0" err="1" smtClean="0"/>
              <a:t>графена.Ещё</a:t>
            </a:r>
            <a:r>
              <a:rPr lang="ru-RU" sz="2000" dirty="0" smtClean="0"/>
              <a:t> одна перспективная область применения графена — его использование для изготовления электродов в ионисторах (</a:t>
            </a:r>
            <a:r>
              <a:rPr lang="ru-RU" sz="2000" dirty="0" err="1" smtClean="0"/>
              <a:t>суперконденсаторах</a:t>
            </a:r>
            <a:r>
              <a:rPr lang="ru-RU" sz="2000" dirty="0" smtClean="0"/>
              <a:t>) для использования их в качестве перезаряжаемых источников тока. Опытные образцы </a:t>
            </a:r>
            <a:r>
              <a:rPr lang="ru-RU" sz="2000" dirty="0" err="1" smtClean="0"/>
              <a:t>ионисторов</a:t>
            </a:r>
            <a:r>
              <a:rPr lang="ru-RU" sz="2000" dirty="0" smtClean="0"/>
              <a:t> на </a:t>
            </a:r>
            <a:r>
              <a:rPr lang="ru-RU" sz="2000" dirty="0" err="1" smtClean="0"/>
              <a:t>графене</a:t>
            </a:r>
            <a:r>
              <a:rPr lang="ru-RU" sz="2000" dirty="0" smtClean="0"/>
              <a:t> имеют удельную энергоёмкость 32 Вт·ч/кг, сравнимую с таковой для свинцово-кислотных аккумуляторов (30−40 Вт·ч/кг)</a:t>
            </a:r>
          </a:p>
          <a:p>
            <a:pPr>
              <a:buNone/>
            </a:pPr>
            <a:r>
              <a:rPr lang="ru-RU" sz="2000" dirty="0" smtClean="0"/>
              <a:t>       Недавно был создан новый тип светодиодов на основе графена (LEC). Процесс утилизации новых материалов </a:t>
            </a:r>
            <a:r>
              <a:rPr lang="ru-RU" sz="2000" dirty="0" err="1" smtClean="0"/>
              <a:t>экологичен</a:t>
            </a:r>
            <a:r>
              <a:rPr lang="ru-RU" sz="2000" dirty="0" smtClean="0"/>
              <a:t> при достаточно низкой цене.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20</TotalTime>
  <Words>332</Words>
  <Application>Microsoft Office PowerPoint</Application>
  <PresentationFormat>Экран (4:3)</PresentationFormat>
  <Paragraphs>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Техническая</vt:lpstr>
      <vt:lpstr>ГРАФЕН</vt:lpstr>
      <vt:lpstr>СПОСОБ ПОЛУЧЕНИЯ</vt:lpstr>
      <vt:lpstr>КТО ПОЛУЧИЛ ГРАФЕН?</vt:lpstr>
      <vt:lpstr>ВОЗМОЖНОЕ ПРИМЕНЕНИЕ</vt:lpstr>
      <vt:lpstr>ВОЗМОЖНОЕ ПРИМЕНЕНИЕ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ГРАФЕН</dc:title>
  <cp:lastModifiedBy>metod</cp:lastModifiedBy>
  <cp:revision>5</cp:revision>
  <dcterms:modified xsi:type="dcterms:W3CDTF">2011-01-04T07:23:32Z</dcterms:modified>
</cp:coreProperties>
</file>