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38"/>
  </p:handoutMasterIdLst>
  <p:sldIdLst>
    <p:sldId id="256" r:id="rId2"/>
    <p:sldId id="258" r:id="rId3"/>
    <p:sldId id="257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88" r:id="rId33"/>
    <p:sldId id="289" r:id="rId34"/>
    <p:sldId id="290" r:id="rId35"/>
    <p:sldId id="291" r:id="rId36"/>
    <p:sldId id="292" r:id="rId37"/>
  </p:sldIdLst>
  <p:sldSz cx="9144000" cy="6858000" type="screen4x3"/>
  <p:notesSz cx="6834188" cy="997902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8" d="100"/>
          <a:sy n="88" d="100"/>
        </p:scale>
        <p:origin x="-106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61481" cy="49895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71125" y="0"/>
            <a:ext cx="2961481" cy="49895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8CB1888-387E-4CE6-B7B6-EC59C625C31E}" type="datetimeFigureOut">
              <a:rPr lang="ru-RU" smtClean="0"/>
              <a:t>04.01.2011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78342"/>
            <a:ext cx="2961481" cy="49895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71125" y="9478342"/>
            <a:ext cx="2961481" cy="49895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B8397C6-6B03-4A1E-AB5F-44BA16629222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647ACE-AD3E-4937-BC3C-27D572E7BA6A}" type="datetimeFigureOut">
              <a:rPr lang="ru-RU" smtClean="0"/>
              <a:pPr/>
              <a:t>04.01.2011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DE037E-8A14-42C0-8155-D95A467C942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647ACE-AD3E-4937-BC3C-27D572E7BA6A}" type="datetimeFigureOut">
              <a:rPr lang="ru-RU" smtClean="0"/>
              <a:pPr/>
              <a:t>04.01.2011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DE037E-8A14-42C0-8155-D95A467C942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647ACE-AD3E-4937-BC3C-27D572E7BA6A}" type="datetimeFigureOut">
              <a:rPr lang="ru-RU" smtClean="0"/>
              <a:pPr/>
              <a:t>04.01.2011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DE037E-8A14-42C0-8155-D95A467C942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647ACE-AD3E-4937-BC3C-27D572E7BA6A}" type="datetimeFigureOut">
              <a:rPr lang="ru-RU" smtClean="0"/>
              <a:pPr/>
              <a:t>04.01.2011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DE037E-8A14-42C0-8155-D95A467C942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647ACE-AD3E-4937-BC3C-27D572E7BA6A}" type="datetimeFigureOut">
              <a:rPr lang="ru-RU" smtClean="0"/>
              <a:pPr/>
              <a:t>04.01.2011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DE037E-8A14-42C0-8155-D95A467C942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647ACE-AD3E-4937-BC3C-27D572E7BA6A}" type="datetimeFigureOut">
              <a:rPr lang="ru-RU" smtClean="0"/>
              <a:pPr/>
              <a:t>04.01.2011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DE037E-8A14-42C0-8155-D95A467C942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647ACE-AD3E-4937-BC3C-27D572E7BA6A}" type="datetimeFigureOut">
              <a:rPr lang="ru-RU" smtClean="0"/>
              <a:pPr/>
              <a:t>04.01.2011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DE037E-8A14-42C0-8155-D95A467C942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647ACE-AD3E-4937-BC3C-27D572E7BA6A}" type="datetimeFigureOut">
              <a:rPr lang="ru-RU" smtClean="0"/>
              <a:pPr/>
              <a:t>04.01.2011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DE037E-8A14-42C0-8155-D95A467C942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647ACE-AD3E-4937-BC3C-27D572E7BA6A}" type="datetimeFigureOut">
              <a:rPr lang="ru-RU" smtClean="0"/>
              <a:pPr/>
              <a:t>04.01.2011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DE037E-8A14-42C0-8155-D95A467C942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647ACE-AD3E-4937-BC3C-27D572E7BA6A}" type="datetimeFigureOut">
              <a:rPr lang="ru-RU" smtClean="0"/>
              <a:pPr/>
              <a:t>04.01.2011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DE037E-8A14-42C0-8155-D95A467C942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647ACE-AD3E-4937-BC3C-27D572E7BA6A}" type="datetimeFigureOut">
              <a:rPr lang="ru-RU" smtClean="0"/>
              <a:pPr/>
              <a:t>04.01.2011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F4DE037E-8A14-42C0-8155-D95A467C942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A647ACE-AD3E-4937-BC3C-27D572E7BA6A}" type="datetimeFigureOut">
              <a:rPr lang="ru-RU" smtClean="0"/>
              <a:pPr/>
              <a:t>04.01.2011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F4DE037E-8A14-42C0-8155-D95A467C9421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Инновации в машиностроении и металлообработке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00100" y="3714752"/>
            <a:ext cx="7854696" cy="1752600"/>
          </a:xfrm>
        </p:spPr>
        <p:txBody>
          <a:bodyPr>
            <a:normAutofit/>
          </a:bodyPr>
          <a:lstStyle/>
          <a:p>
            <a:r>
              <a:rPr lang="ru-RU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Хузин</a:t>
            </a:r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Руслан 10 б </a:t>
            </a:r>
          </a:p>
          <a:p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Лицей </a:t>
            </a:r>
            <a:r>
              <a:rPr lang="ru-RU" sz="1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№</a:t>
            </a:r>
            <a:r>
              <a:rPr lang="ru-RU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2</a:t>
            </a:r>
            <a:endParaRPr lang="ru-RU" sz="3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128586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sz="3100" dirty="0" smtClean="0"/>
              <a:t>Серийное производство прецизионных, экологически чистых электрохимических станков нового поколения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ru-RU" dirty="0"/>
              <a:t>Электрохимические станки, выпускаемые в рамках проекта, будут предназначены для прецизионной </a:t>
            </a:r>
            <a:r>
              <a:rPr lang="ru-RU" dirty="0" err="1"/>
              <a:t>нанометрической</a:t>
            </a:r>
            <a:r>
              <a:rPr lang="ru-RU" dirty="0"/>
              <a:t> обработки практически всего спектра металлов, включая твердые сплавы и </a:t>
            </a:r>
            <a:r>
              <a:rPr lang="ru-RU" dirty="0" err="1"/>
              <a:t>наноструктурированные</a:t>
            </a:r>
            <a:r>
              <a:rPr lang="ru-RU" dirty="0"/>
              <a:t> металлы. Технология, используемая в станках, сопоставима, а по таким параметрам, как производительность и стоимость эксплуатации, превосходит технологии ведущих мировых производителей. Кроме того, благодаря разработанному в России программному обеспечению значительно расширяются возможности обработки поверхностей. Данные станки могут быть использованы как в производстве имплантатов и хирургических инструментов, так и для изготовления сложных деталей из высокопрочных материалов, применяемых в авиадвигателях или энергетических турбинах.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500042"/>
            <a:ext cx="8229600" cy="1143000"/>
          </a:xfrm>
        </p:spPr>
        <p:txBody>
          <a:bodyPr/>
          <a:lstStyle/>
          <a:p>
            <a:pPr algn="ctr"/>
            <a:r>
              <a:rPr lang="ru-RU" dirty="0" smtClean="0"/>
              <a:t>Применение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329642" cy="490063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/>
              <a:t>В настоящее время в России практически отсутствует производство станков подобного класса (менее 0,1% объема мирового рынка прецизионного станкостроения в 2008 г.). Реализация проекта позволит использовать передовые разработки отечественной школы электрохимии и внедрить современные технологии обработки поверхностей в высокотехнологичных отраслях промышленности: микроэлектронике, точном приборостроении, аэрокосмической технике, энергетике, медицине, автомобилестроении и других отраслях.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http://www.rusnano.com/Picture.aspx/Download/27353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wpc="http://schemas.microsoft.com/office/word/2010/wordprocessingCanvas" xmlns:mc="http://schemas.openxmlformats.org/markup-compatibility/2006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135729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sz="3100" dirty="0"/>
              <a:t>Износостойкие изделия из </a:t>
            </a:r>
            <a:r>
              <a:rPr lang="ru-RU" sz="3100" dirty="0" err="1"/>
              <a:t>наноструктурированной</a:t>
            </a:r>
            <a:r>
              <a:rPr lang="ru-RU" sz="3100" dirty="0"/>
              <a:t> керамики и металлокерамики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lvl="0"/>
            <a:r>
              <a:rPr lang="ru-RU" dirty="0"/>
              <a:t>Изделия и узлы с уникальными свойствами (высокая прочность, износостойкость, </a:t>
            </a:r>
            <a:r>
              <a:rPr lang="ru-RU" dirty="0" err="1"/>
              <a:t>коррозиестойкость</a:t>
            </a:r>
            <a:r>
              <a:rPr lang="ru-RU" dirty="0"/>
              <a:t>, теплостойкость): </a:t>
            </a:r>
            <a:endParaRPr lang="ru-RU" sz="4800" dirty="0"/>
          </a:p>
          <a:p>
            <a:pPr lvl="1"/>
            <a:r>
              <a:rPr lang="ru-RU" dirty="0"/>
              <a:t>подшипники скольжения и кольца торцовых уплотнений</a:t>
            </a:r>
            <a:endParaRPr lang="ru-RU" sz="4400" dirty="0"/>
          </a:p>
          <a:p>
            <a:pPr lvl="1"/>
            <a:r>
              <a:rPr lang="ru-RU" dirty="0"/>
              <a:t>осевой инструмент, сменные многогранные пластины</a:t>
            </a:r>
            <a:endParaRPr lang="ru-RU" sz="4400" dirty="0"/>
          </a:p>
          <a:p>
            <a:r>
              <a:rPr lang="ru-RU" dirty="0"/>
              <a:t>Сфера применения</a:t>
            </a:r>
            <a:endParaRPr lang="ru-RU" sz="4800" dirty="0"/>
          </a:p>
          <a:p>
            <a:pPr lvl="0"/>
            <a:r>
              <a:rPr lang="ru-RU" dirty="0"/>
              <a:t>Нефтедобывающая, химическая, атомная, кабельная, горнодобывающая и целлюлозно-бумажная отрасли</a:t>
            </a:r>
            <a:endParaRPr lang="ru-RU" sz="4800" dirty="0"/>
          </a:p>
          <a:p>
            <a:pPr lvl="0"/>
            <a:r>
              <a:rPr lang="ru-RU" dirty="0" err="1"/>
              <a:t>Металло</a:t>
            </a:r>
            <a:r>
              <a:rPr lang="ru-RU" dirty="0"/>
              <a:t>- и деревообрабатывающие предприятия</a:t>
            </a:r>
            <a:endParaRPr lang="ru-RU" sz="4800" dirty="0"/>
          </a:p>
          <a:p>
            <a:endParaRPr lang="ru-RU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1071546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/>
              <a:t>Конкурентные преимущества</a:t>
            </a:r>
            <a:br>
              <a:rPr lang="ru-RU" dirty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dirty="0"/>
              <a:t>Увеличение срока эксплуатации машин</a:t>
            </a:r>
          </a:p>
          <a:p>
            <a:pPr lvl="0"/>
            <a:r>
              <a:rPr lang="ru-RU" dirty="0"/>
              <a:t>Возможность работы в критических условиях</a:t>
            </a:r>
          </a:p>
          <a:p>
            <a:pPr>
              <a:buNone/>
            </a:pPr>
            <a:endParaRPr lang="ru-RU" b="1" dirty="0" smtClean="0"/>
          </a:p>
          <a:p>
            <a:pPr>
              <a:buNone/>
            </a:pPr>
            <a:r>
              <a:rPr lang="ru-RU" b="1" dirty="0" smtClean="0"/>
              <a:t>Место </a:t>
            </a:r>
            <a:r>
              <a:rPr lang="ru-RU" b="1" dirty="0"/>
              <a:t>размещения производства</a:t>
            </a:r>
          </a:p>
          <a:p>
            <a:r>
              <a:rPr lang="ru-RU" dirty="0"/>
              <a:t>Ленинградская область</a:t>
            </a:r>
          </a:p>
          <a:p>
            <a:pPr>
              <a:buNone/>
            </a:pPr>
            <a:endParaRPr lang="ru-RU" b="1" dirty="0" smtClean="0"/>
          </a:p>
          <a:p>
            <a:pPr>
              <a:buNone/>
            </a:pPr>
            <a:r>
              <a:rPr lang="ru-RU" b="1" dirty="0" smtClean="0"/>
              <a:t>Социальный </a:t>
            </a:r>
            <a:r>
              <a:rPr lang="ru-RU" b="1" dirty="0"/>
              <a:t>эффект</a:t>
            </a:r>
          </a:p>
          <a:p>
            <a:r>
              <a:rPr lang="ru-RU" dirty="0"/>
              <a:t>Создание более 200 рабочих мест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Технические характеристики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dirty="0"/>
              <a:t>В рамках проекта будет создан полный производственный цикл по выпуску из </a:t>
            </a:r>
            <a:r>
              <a:rPr lang="ru-RU" dirty="0" err="1"/>
              <a:t>наноструктурных</a:t>
            </a:r>
            <a:r>
              <a:rPr lang="ru-RU" dirty="0"/>
              <a:t> керамик и металлокерамик различных </a:t>
            </a:r>
            <a:r>
              <a:rPr lang="ru-RU" dirty="0" err="1"/>
              <a:t>триботехнических</a:t>
            </a:r>
            <a:r>
              <a:rPr lang="ru-RU" dirty="0"/>
              <a:t> изделий (узлов, подверженных трению и износу), работающих в сложных условиях эксплуатации, в том числе для насосной техники. Данные материалы по сравнению с металлами и полимерами имеют целый ряд важных преимуществ, например: повышенную износостойкость, расширенный диапазон рабочих температур, химическую инертность. Использование </a:t>
            </a:r>
            <a:r>
              <a:rPr lang="ru-RU" dirty="0" err="1"/>
              <a:t>наноструктурных</a:t>
            </a:r>
            <a:r>
              <a:rPr lang="ru-RU" dirty="0"/>
              <a:t> материалов в этом случае позволяет повысить ресурс и надежность промышленного насосного оборудования на 20 — 30%.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Технические характеристики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None/>
            </a:pPr>
            <a:r>
              <a:rPr lang="ru-RU" dirty="0"/>
              <a:t>Кроме того, на предприятии будет освоен выпуск керамического и металлокерамического режущего инструмента для обработки металлов и композиционных материалов, характеризующихся высокой твердостью, прочностью и термостойкостью. Его применение для соответствующих материалов позволит увеличить производительность обрабатывающего оборудования, повысить точность и неизменность геометрических параметров при обработке деталей.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1142984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sz="3600" dirty="0"/>
              <a:t> </a:t>
            </a:r>
            <a:br>
              <a:rPr lang="ru-RU" sz="3600" dirty="0"/>
            </a:br>
            <a:r>
              <a:rPr lang="ru-RU" sz="3600" dirty="0"/>
              <a:t>Режущий инструмент из </a:t>
            </a:r>
            <a:r>
              <a:rPr lang="ru-RU" sz="3600" dirty="0" err="1"/>
              <a:t>нанопорошка</a:t>
            </a:r>
            <a:r>
              <a:rPr lang="ru-RU" sz="3600" dirty="0"/>
              <a:t> кубического нитрида бора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4" name="Содержимое 3" descr="http://www.rusnano.com/Picture.aspx/Download/27356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wpc="http://schemas.microsoft.com/office/word/2010/wordprocessingCanvas" xmlns:mc="http://schemas.openxmlformats.org/markup-compatibility/2006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>
            <a:off x="0" y="1571613"/>
            <a:ext cx="9144000" cy="528638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Производство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3200" dirty="0" smtClean="0"/>
              <a:t>Производство </a:t>
            </a:r>
            <a:r>
              <a:rPr lang="ru-RU" sz="3200" dirty="0"/>
              <a:t>нового поколения композитных материалов из кубического и </a:t>
            </a:r>
            <a:r>
              <a:rPr lang="ru-RU" sz="3200" dirty="0" err="1"/>
              <a:t>нанокубического</a:t>
            </a:r>
            <a:r>
              <a:rPr lang="ru-RU" sz="3200" dirty="0"/>
              <a:t> нитрида бора (Нано КНБ), а также инструментов из них</a:t>
            </a:r>
          </a:p>
          <a:p>
            <a:r>
              <a:rPr lang="ru-RU" sz="3200" dirty="0" smtClean="0"/>
              <a:t>    Общий </a:t>
            </a:r>
            <a:r>
              <a:rPr lang="ru-RU" sz="3200" dirty="0"/>
              <a:t>бюджет </a:t>
            </a:r>
            <a:r>
              <a:rPr lang="ru-RU" sz="3200" dirty="0" smtClean="0"/>
              <a:t>проекта 904,2 млн.рублей.</a:t>
            </a:r>
          </a:p>
          <a:p>
            <a:r>
              <a:rPr lang="ru-RU" sz="3200" dirty="0" smtClean="0"/>
              <a:t>    Доля РОСНАНО 661</a:t>
            </a:r>
            <a:r>
              <a:rPr lang="ru-RU" sz="3200" dirty="0"/>
              <a:t> млн. рублей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1071546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Конкурентные преимущества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Металлообработка</a:t>
            </a:r>
            <a:endParaRPr lang="ru-RU" dirty="0"/>
          </a:p>
          <a:p>
            <a:r>
              <a:rPr lang="ru-RU" dirty="0"/>
              <a:t>Конкурентные преимущества</a:t>
            </a:r>
          </a:p>
          <a:p>
            <a:pPr lvl="0"/>
            <a:r>
              <a:rPr lang="ru-RU" dirty="0"/>
              <a:t>Повышение износостойкости и стойкости к абразивным материалам Нано КНБ</a:t>
            </a:r>
          </a:p>
          <a:p>
            <a:pPr lvl="0"/>
            <a:r>
              <a:rPr lang="ru-RU" dirty="0"/>
              <a:t>Кратное увеличение производительности инструментов из Нано КНБ</a:t>
            </a:r>
          </a:p>
          <a:p>
            <a:r>
              <a:rPr lang="ru-RU" dirty="0"/>
              <a:t>Место размещения производства</a:t>
            </a:r>
          </a:p>
          <a:p>
            <a:r>
              <a:rPr lang="ru-RU" dirty="0"/>
              <a:t>Московская область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dirty="0" smtClean="0"/>
              <a:t>Металлорежущий инструмент с </a:t>
            </a:r>
            <a:r>
              <a:rPr lang="ru-RU" sz="3600" dirty="0" err="1" smtClean="0"/>
              <a:t>наноструктурированным</a:t>
            </a:r>
            <a:r>
              <a:rPr lang="ru-RU" sz="3600" dirty="0" smtClean="0"/>
              <a:t> покрытием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pPr lvl="0"/>
            <a:r>
              <a:rPr lang="ru-RU" dirty="0" smtClean="0"/>
              <a:t>Производство монолитного твердосплавного металлорежущего инструмента с </a:t>
            </a:r>
            <a:r>
              <a:rPr lang="ru-RU" dirty="0" err="1" smtClean="0"/>
              <a:t>наноструктурированным</a:t>
            </a:r>
            <a:r>
              <a:rPr lang="ru-RU" dirty="0" smtClean="0"/>
              <a:t> покрытием</a:t>
            </a:r>
          </a:p>
          <a:p>
            <a:pPr lvl="0"/>
            <a:r>
              <a:rPr lang="ru-RU" dirty="0" smtClean="0"/>
              <a:t>Использование уникальных технологий нанесения покрытий, разработанных Курчатовским институтом</a:t>
            </a:r>
          </a:p>
          <a:p>
            <a:r>
              <a:rPr lang="ru-RU" b="1" dirty="0" smtClean="0"/>
              <a:t>Сфера применения</a:t>
            </a:r>
          </a:p>
          <a:p>
            <a:pPr lvl="0"/>
            <a:r>
              <a:rPr lang="ru-RU" dirty="0" err="1" smtClean="0"/>
              <a:t>Авиадвигателестроение</a:t>
            </a:r>
            <a:endParaRPr lang="ru-RU" dirty="0" smtClean="0"/>
          </a:p>
          <a:p>
            <a:pPr lvl="0"/>
            <a:r>
              <a:rPr lang="ru-RU" dirty="0" err="1" smtClean="0"/>
              <a:t>Самолето</a:t>
            </a:r>
            <a:r>
              <a:rPr lang="ru-RU" dirty="0" smtClean="0"/>
              <a:t>- и ракетостроение</a:t>
            </a:r>
          </a:p>
          <a:p>
            <a:pPr lvl="0"/>
            <a:r>
              <a:rPr lang="ru-RU" dirty="0" smtClean="0"/>
              <a:t>Энергетическое и транспортное машиностроение</a:t>
            </a:r>
          </a:p>
          <a:p>
            <a:pPr lvl="0"/>
            <a:r>
              <a:rPr lang="ru-RU" dirty="0" smtClean="0"/>
              <a:t>Судостроение</a:t>
            </a:r>
          </a:p>
          <a:p>
            <a:r>
              <a:rPr lang="ru-RU" b="1" dirty="0" smtClean="0"/>
              <a:t>Конкурентные преимущества</a:t>
            </a:r>
          </a:p>
          <a:p>
            <a:pPr lvl="0"/>
            <a:r>
              <a:rPr lang="ru-RU" dirty="0" smtClean="0"/>
              <a:t>Качество на уровне лучших мировых аналогов</a:t>
            </a:r>
          </a:p>
          <a:p>
            <a:pPr lvl="0"/>
            <a:r>
              <a:rPr lang="ru-RU" dirty="0" smtClean="0"/>
              <a:t>Специальный инструмент под заказ</a:t>
            </a:r>
          </a:p>
          <a:p>
            <a:pPr lvl="0"/>
            <a:r>
              <a:rPr lang="ru-RU" dirty="0" smtClean="0"/>
              <a:t>Гибкое ценообразование</a:t>
            </a:r>
          </a:p>
          <a:p>
            <a:pPr lvl="0"/>
            <a:r>
              <a:rPr lang="ru-RU" dirty="0" smtClean="0"/>
              <a:t>Короткие сроки поставки</a:t>
            </a:r>
          </a:p>
          <a:p>
            <a:pPr lvl="0"/>
            <a:r>
              <a:rPr lang="ru-RU" dirty="0" smtClean="0"/>
              <a:t>Сеть филиалов по стране (перспектива)</a:t>
            </a:r>
          </a:p>
          <a:p>
            <a:r>
              <a:rPr lang="ru-RU" b="1" dirty="0" smtClean="0"/>
              <a:t>Место размещения производства</a:t>
            </a:r>
          </a:p>
          <a:p>
            <a:r>
              <a:rPr lang="ru-RU" u="sng" dirty="0" smtClean="0"/>
              <a:t>г. Рыбинск, Ярославская область</a:t>
            </a:r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Технические характеристики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ru-RU" dirty="0"/>
              <a:t>В рамках проекта создан полный производственный цикл — от синтеза </a:t>
            </a:r>
            <a:r>
              <a:rPr lang="ru-RU" dirty="0" err="1"/>
              <a:t>нанопорошка</a:t>
            </a:r>
            <a:r>
              <a:rPr lang="ru-RU" dirty="0"/>
              <a:t> кубического нитрида бора до изготовления из него режущего инструмента. Повышенные физические характеристики инструмента из </a:t>
            </a:r>
            <a:r>
              <a:rPr lang="ru-RU" dirty="0" err="1"/>
              <a:t>нанопорошка</a:t>
            </a:r>
            <a:r>
              <a:rPr lang="ru-RU" dirty="0"/>
              <a:t> кубического нитрида бора (</a:t>
            </a:r>
            <a:r>
              <a:rPr lang="ru-RU" dirty="0" err="1"/>
              <a:t>микротвердость</a:t>
            </a:r>
            <a:r>
              <a:rPr lang="ru-RU" dirty="0"/>
              <a:t>, </a:t>
            </a:r>
            <a:r>
              <a:rPr lang="ru-RU" dirty="0" err="1"/>
              <a:t>износо</a:t>
            </a:r>
            <a:r>
              <a:rPr lang="ru-RU" dirty="0"/>
              <a:t>- и теплостойкость) приводят к существенно более высокой производительности инструмента. При этом затраты на обработку деталей инструментом могут снижаться до 60%.</a:t>
            </a:r>
          </a:p>
          <a:p>
            <a:r>
              <a:rPr lang="ru-RU" dirty="0"/>
              <a:t>В рамках проекта создан полный производственный цикл — от синтеза </a:t>
            </a:r>
            <a:r>
              <a:rPr lang="ru-RU" dirty="0" err="1"/>
              <a:t>нанопорошка</a:t>
            </a:r>
            <a:r>
              <a:rPr lang="ru-RU" dirty="0"/>
              <a:t> кубического нитрида бора до изготовления из него режущего инструмента.</a:t>
            </a:r>
          </a:p>
          <a:p>
            <a:r>
              <a:rPr lang="ru-RU" dirty="0"/>
              <a:t>Повышенные физические характеристики инструмента из </a:t>
            </a:r>
            <a:r>
              <a:rPr lang="ru-RU" dirty="0" err="1"/>
              <a:t>нанопорошка</a:t>
            </a:r>
            <a:r>
              <a:rPr lang="ru-RU" dirty="0"/>
              <a:t> кубического нитрида бора (</a:t>
            </a:r>
            <a:r>
              <a:rPr lang="ru-RU" dirty="0" err="1"/>
              <a:t>микротвердость</a:t>
            </a:r>
            <a:r>
              <a:rPr lang="ru-RU" dirty="0"/>
              <a:t>, </a:t>
            </a:r>
            <a:r>
              <a:rPr lang="ru-RU" dirty="0" err="1"/>
              <a:t>износо</a:t>
            </a:r>
            <a:r>
              <a:rPr lang="ru-RU" dirty="0"/>
              <a:t>- и теплостойкость) приводят к существенно более высокой производительности инструмента. При этом затраты на обработку деталей инструментом могут снижаться до 60%.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Конкурентные преимущества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ru-RU" dirty="0"/>
              <a:t>В рамках проекта в России создается промышленное производство оборудования для синтеза многофункциональных </a:t>
            </a:r>
            <a:r>
              <a:rPr lang="ru-RU" dirty="0" err="1"/>
              <a:t>нанокерамических</a:t>
            </a:r>
            <a:r>
              <a:rPr lang="ru-RU" dirty="0"/>
              <a:t> покрытий на алюминиевых и магниевых поверхностях. Они защищают металлы от коррозии, что особенно важно в автомобиле- и машиностроении. Покрытие наносится методом </a:t>
            </a:r>
            <a:r>
              <a:rPr lang="ru-RU" dirty="0" err="1"/>
              <a:t>микродугового</a:t>
            </a:r>
            <a:r>
              <a:rPr lang="ru-RU" dirty="0"/>
              <a:t> оксидирования, который разработали специалисты из Российского государственного технологического университета имени К.Э. Циолковского (МАТИ). Этот метод позволяет формировать </a:t>
            </a:r>
            <a:r>
              <a:rPr lang="ru-RU" dirty="0" err="1"/>
              <a:t>наноструктурированные</a:t>
            </a:r>
            <a:r>
              <a:rPr lang="ru-RU" dirty="0"/>
              <a:t> </a:t>
            </a:r>
            <a:r>
              <a:rPr lang="ru-RU" dirty="0" err="1"/>
              <a:t>керамикоподобные</a:t>
            </a:r>
            <a:r>
              <a:rPr lang="ru-RU" dirty="0"/>
              <a:t> слои на поверхности алюминия, магния, титана, циркония и других металлов. Процесс происходит в электролите под воздействием электрического тока. В зависимости от условий обработки можно получать модифицированные поверх- </a:t>
            </a:r>
            <a:r>
              <a:rPr lang="ru-RU" dirty="0" err="1"/>
              <a:t>ности</a:t>
            </a:r>
            <a:r>
              <a:rPr lang="ru-RU" dirty="0"/>
              <a:t> различного назначения: износостойкие, коррозионно-защитные, электроизоляционные, теплостойкие и другие либо их сочетания.</a:t>
            </a:r>
          </a:p>
          <a:p>
            <a:r>
              <a:rPr lang="ru-RU" dirty="0"/>
              <a:t>Общий бюджет проекта* – 448 млн. рублей, в том числе финансирование ГК «</a:t>
            </a:r>
            <a:r>
              <a:rPr lang="ru-RU" dirty="0" err="1"/>
              <a:t>Роснанотех</a:t>
            </a:r>
            <a:r>
              <a:rPr lang="ru-RU" dirty="0"/>
              <a:t>» – 220 млн. рублей.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Конкурентные преимущества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dirty="0" err="1"/>
              <a:t>Сверхвысокопрочные</a:t>
            </a:r>
            <a:r>
              <a:rPr lang="ru-RU" dirty="0"/>
              <a:t> пружины</a:t>
            </a:r>
          </a:p>
          <a:p>
            <a:pPr lvl="0"/>
            <a:r>
              <a:rPr lang="ru-RU" dirty="0"/>
              <a:t>Создание массового производства </a:t>
            </a:r>
            <a:r>
              <a:rPr lang="ru-RU" dirty="0" err="1"/>
              <a:t>сверхвысокопрочных</a:t>
            </a:r>
            <a:r>
              <a:rPr lang="ru-RU" dirty="0"/>
              <a:t> пружин по технологии контролируемого формирования однородных </a:t>
            </a:r>
            <a:r>
              <a:rPr lang="ru-RU" dirty="0" err="1"/>
              <a:t>наносубструктур</a:t>
            </a:r>
            <a:r>
              <a:rPr lang="ru-RU" dirty="0"/>
              <a:t> в материале</a:t>
            </a:r>
          </a:p>
          <a:p>
            <a:pPr>
              <a:buNone/>
            </a:pPr>
            <a:r>
              <a:rPr lang="ru-RU" b="1" dirty="0"/>
              <a:t>Сфера применения</a:t>
            </a:r>
          </a:p>
          <a:p>
            <a:pPr lvl="0"/>
            <a:r>
              <a:rPr lang="ru-RU" dirty="0"/>
              <a:t>Железнодорожный транспорт</a:t>
            </a:r>
          </a:p>
          <a:p>
            <a:pPr lvl="0"/>
            <a:r>
              <a:rPr lang="ru-RU" dirty="0"/>
              <a:t>Автомобилестроение</a:t>
            </a:r>
          </a:p>
          <a:p>
            <a:pPr lvl="0"/>
            <a:r>
              <a:rPr lang="ru-RU" dirty="0"/>
              <a:t>Производство спецтехники</a:t>
            </a:r>
          </a:p>
          <a:p>
            <a:pPr lvl="0"/>
            <a:r>
              <a:rPr lang="ru-RU" dirty="0" smtClean="0"/>
              <a:t>Кратное повышение долговечности и релаксационной стойкости пружин без удорожания исходного сырья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Прогноз использования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Объем </a:t>
            </a:r>
            <a:r>
              <a:rPr lang="ru-RU" dirty="0"/>
              <a:t>рынка в 2013 году:</a:t>
            </a:r>
          </a:p>
          <a:p>
            <a:pPr lvl="0"/>
            <a:r>
              <a:rPr lang="ru-RU" dirty="0"/>
              <a:t>Рынок железнодорожных пружин СНГ — 10%</a:t>
            </a:r>
          </a:p>
          <a:p>
            <a:pPr lvl="0"/>
            <a:r>
              <a:rPr lang="ru-RU" dirty="0"/>
              <a:t>Рынок железнодорожных пружин Европа — 2%</a:t>
            </a:r>
          </a:p>
          <a:p>
            <a:pPr lvl="0"/>
            <a:r>
              <a:rPr lang="ru-RU" dirty="0"/>
              <a:t>Рынок автомобильных пружин СНГ — 7%</a:t>
            </a:r>
          </a:p>
          <a:p>
            <a:pPr>
              <a:buNone/>
            </a:pPr>
            <a:r>
              <a:rPr lang="ru-RU" dirty="0"/>
              <a:t>Место размещения </a:t>
            </a:r>
            <a:r>
              <a:rPr lang="ru-RU" dirty="0" smtClean="0"/>
              <a:t>производства г</a:t>
            </a:r>
            <a:r>
              <a:rPr lang="ru-RU" dirty="0"/>
              <a:t>. Ижевск, Удмуртская республика</a:t>
            </a:r>
          </a:p>
          <a:p>
            <a:pPr>
              <a:buNone/>
            </a:pPr>
            <a:r>
              <a:rPr lang="ru-RU" dirty="0"/>
              <a:t>Социальный эффект к 2015 году</a:t>
            </a:r>
          </a:p>
          <a:p>
            <a:pPr>
              <a:buNone/>
            </a:pPr>
            <a:r>
              <a:rPr lang="ru-RU" dirty="0"/>
              <a:t>Создание 200 рабочих мест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Технические преимущества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dirty="0"/>
              <a:t>В основе новой технологии производства </a:t>
            </a:r>
            <a:r>
              <a:rPr lang="ru-RU" dirty="0" err="1"/>
              <a:t>сверхвысокопрочных</a:t>
            </a:r>
            <a:r>
              <a:rPr lang="ru-RU" dirty="0"/>
              <a:t> пружин лежит операция горячей навивки пружины при оптимальном сочетании температуры нагрева, степени деформации при навивке, схемы и режима охлаждения-закалки последовательно каждого витка навиваемой пружины. В результате этих операций формируются </a:t>
            </a:r>
            <a:r>
              <a:rPr lang="ru-RU" dirty="0" err="1"/>
              <a:t>наноразмерные</a:t>
            </a:r>
            <a:r>
              <a:rPr lang="ru-RU" dirty="0"/>
              <a:t> </a:t>
            </a:r>
            <a:r>
              <a:rPr lang="ru-RU" dirty="0" err="1"/>
              <a:t>субструктуры</a:t>
            </a:r>
            <a:r>
              <a:rPr lang="ru-RU" dirty="0"/>
              <a:t>, обеспечивающие высокие прочностные характеристики изделий.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Возможности технологии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/>
              <a:t>Применение данной технологии открывает возможность производства пружин с увеличенным в несколько раз сроком службы, повышенным уровнем допустимых напряжений не менее чем в 2 раза, исключением их осадки и соударения витков, а также повышенной работоспособностью в условиях низких температур.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Применение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dirty="0"/>
              <a:t>Только на железнодорожном транспорте применение новых пружин позволит значительно сократить затраты на ремонт и эксплуатацию подвижного состава и повысить объемы грузоперевозок за счет увеличения нагрузки на вагонную ось. По оценкам, эффект от полного перевода вагонного парка (1 млн. вагонов) на новые пружины может составить примерно 4,0 млрд. рублей.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http://www.rusnano.com/Picture.aspx/Download/27373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wpc="http://schemas.microsoft.com/office/word/2010/wordprocessingCanvas" xmlns:mc="http://schemas.openxmlformats.org/markup-compatibility/2006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Результат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dirty="0"/>
              <a:t>Готовые решения для нанесения многофункциональных </a:t>
            </a:r>
            <a:r>
              <a:rPr lang="ru-RU" dirty="0" err="1"/>
              <a:t>наноструктурированных</a:t>
            </a:r>
            <a:r>
              <a:rPr lang="ru-RU" dirty="0"/>
              <a:t> покрытий</a:t>
            </a:r>
          </a:p>
          <a:p>
            <a:pPr lvl="0"/>
            <a:r>
              <a:rPr lang="ru-RU" dirty="0"/>
              <a:t>Сеть инновационных производственных центров, оказывающих услуги по нанесению </a:t>
            </a:r>
            <a:r>
              <a:rPr lang="ru-RU" dirty="0" err="1"/>
              <a:t>наноструктурированных</a:t>
            </a:r>
            <a:r>
              <a:rPr lang="ru-RU" dirty="0"/>
              <a:t> покрытий (</a:t>
            </a:r>
            <a:r>
              <a:rPr lang="ru-RU" dirty="0" err="1"/>
              <a:t>термобарьерных</a:t>
            </a:r>
            <a:r>
              <a:rPr lang="ru-RU" dirty="0"/>
              <a:t>, износостойких, </a:t>
            </a:r>
            <a:r>
              <a:rPr lang="ru-RU" dirty="0" err="1"/>
              <a:t>коррозионностойких</a:t>
            </a:r>
            <a:r>
              <a:rPr lang="ru-RU" dirty="0"/>
              <a:t>, электроизоляционных, сверхпроводящих)</a:t>
            </a:r>
          </a:p>
          <a:p>
            <a:pPr lvl="0"/>
            <a:r>
              <a:rPr lang="ru-RU" dirty="0"/>
              <a:t>Инжиниринговый центр по созданию </a:t>
            </a:r>
            <a:r>
              <a:rPr lang="ru-RU" dirty="0" err="1"/>
              <a:t>наноструктурированных</a:t>
            </a:r>
            <a:r>
              <a:rPr lang="ru-RU" dirty="0"/>
              <a:t> защитных покрытий, разработке технологий и изготовлению оборудования для их нанесения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57356" y="1214422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Сфера применения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lvl="0"/>
            <a:r>
              <a:rPr lang="ru-RU" dirty="0" smtClean="0"/>
              <a:t>Нефтяная </a:t>
            </a:r>
            <a:r>
              <a:rPr lang="ru-RU" dirty="0"/>
              <a:t>и газовая промышленность</a:t>
            </a:r>
          </a:p>
          <a:p>
            <a:pPr lvl="0"/>
            <a:r>
              <a:rPr lang="ru-RU" dirty="0"/>
              <a:t>Энергетика</a:t>
            </a:r>
          </a:p>
          <a:p>
            <a:pPr lvl="0"/>
            <a:r>
              <a:rPr lang="ru-RU" dirty="0"/>
              <a:t>Металлургия</a:t>
            </a:r>
          </a:p>
          <a:p>
            <a:pPr lvl="0"/>
            <a:r>
              <a:rPr lang="ru-RU" dirty="0"/>
              <a:t>Авиация</a:t>
            </a:r>
          </a:p>
          <a:p>
            <a:pPr>
              <a:buNone/>
            </a:pPr>
            <a:r>
              <a:rPr lang="ru-RU" b="1" dirty="0"/>
              <a:t>Конкурентные преимущества</a:t>
            </a:r>
          </a:p>
          <a:p>
            <a:pPr lvl="0"/>
            <a:r>
              <a:rPr lang="ru-RU" dirty="0"/>
              <a:t>Улучшение качественных характеристик (прочность, адгезия, износостойкость)</a:t>
            </a:r>
          </a:p>
          <a:p>
            <a:pPr lvl="0"/>
            <a:r>
              <a:rPr lang="ru-RU" dirty="0"/>
              <a:t>Конкурентная цена</a:t>
            </a:r>
          </a:p>
          <a:p>
            <a:pPr lvl="0"/>
            <a:r>
              <a:rPr lang="ru-RU" dirty="0"/>
              <a:t>Экологическая чистота</a:t>
            </a:r>
          </a:p>
          <a:p>
            <a:pPr>
              <a:buNone/>
            </a:pPr>
            <a:r>
              <a:rPr lang="ru-RU" b="1" dirty="0"/>
              <a:t>Место размещения </a:t>
            </a:r>
            <a:r>
              <a:rPr lang="ru-RU" b="1" dirty="0" smtClean="0"/>
              <a:t>производства</a:t>
            </a:r>
            <a:r>
              <a:rPr lang="en-US" b="1" dirty="0" smtClean="0"/>
              <a:t>:</a:t>
            </a:r>
            <a:r>
              <a:rPr lang="ru-RU" b="1" dirty="0" smtClean="0"/>
              <a:t> </a:t>
            </a:r>
            <a:r>
              <a:rPr lang="ru-RU" dirty="0" smtClean="0"/>
              <a:t>Москва</a:t>
            </a:r>
            <a:r>
              <a:rPr lang="ru-RU" dirty="0"/>
              <a:t>, Санкт-Петербург, Сургут, Пермь, Тюмень, Уфа, Курск</a:t>
            </a:r>
          </a:p>
          <a:p>
            <a:pPr>
              <a:buNone/>
            </a:pPr>
            <a:r>
              <a:rPr lang="ru-RU" dirty="0"/>
              <a:t>Социальный эффект</a:t>
            </a:r>
          </a:p>
          <a:p>
            <a:pPr>
              <a:buNone/>
            </a:pPr>
            <a:r>
              <a:rPr lang="ru-RU" dirty="0"/>
              <a:t>300–500 новых рабочих мест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 smtClean="0"/>
              <a:t>Металлорежущий инструмент с </a:t>
            </a:r>
            <a:r>
              <a:rPr lang="ru-RU" sz="3200" dirty="0" err="1" smtClean="0"/>
              <a:t>наноструктурированным</a:t>
            </a:r>
            <a:r>
              <a:rPr lang="ru-RU" sz="3200" dirty="0" smtClean="0"/>
              <a:t> покрытием</a:t>
            </a:r>
            <a:endParaRPr lang="ru-RU" sz="32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ru-RU" dirty="0"/>
              <a:t>Ключевая технология проекта — нанесение </a:t>
            </a:r>
            <a:r>
              <a:rPr lang="ru-RU" dirty="0" err="1"/>
              <a:t>наноструктурированных</a:t>
            </a:r>
            <a:r>
              <a:rPr lang="ru-RU" dirty="0"/>
              <a:t> покрытий на металлорежущий инструмент — разработана учеными РНЦ «Курчатовский институт». Такое покрытие увеличивает износостойкость инструмента в 2 — 2,5 раза, благодаря чему затраты предприятий на его приобретение снижаются.</a:t>
            </a:r>
          </a:p>
          <a:p>
            <a:r>
              <a:rPr lang="ru-RU" dirty="0"/>
              <a:t>Технология нанесения </a:t>
            </a:r>
            <a:r>
              <a:rPr lang="ru-RU" dirty="0" err="1"/>
              <a:t>наноструктурированных</a:t>
            </a:r>
            <a:r>
              <a:rPr lang="ru-RU" dirty="0"/>
              <a:t> покрытий основывается на методе вакуумного осаждения из плазмы, получаемой в результате испарения материала из металлических или металлокерамических катодов с глубоким легированием слоев формируемого покрытия ассистирующим пучком ионов. Нанесение </a:t>
            </a:r>
            <a:r>
              <a:rPr lang="ru-RU" dirty="0" err="1"/>
              <a:t>нанопокрытия</a:t>
            </a:r>
            <a:r>
              <a:rPr lang="ru-RU" dirty="0"/>
              <a:t> на новом предприятии, созданном при участии РОСНАНО, осуществляется на установке «Кремень».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Задачи проекта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ru-RU" dirty="0"/>
              <a:t>Главной задачей проекта является внедрение современных импортозамещающих, </a:t>
            </a:r>
            <a:r>
              <a:rPr lang="ru-RU" dirty="0" err="1"/>
              <a:t>энерго</a:t>
            </a:r>
            <a:r>
              <a:rPr lang="ru-RU" dirty="0"/>
              <a:t>- и ресурсосберегающих технологий нанесения функциональных покрытий для различных отраслей промышленности. На сегодняшний день уровень проникновения таких технологий в России на порядок ниже, чем в развитых странах мира.</a:t>
            </a:r>
          </a:p>
          <a:p>
            <a:r>
              <a:rPr lang="ru-RU" dirty="0"/>
              <a:t>Потребителю будут предлагаться сервис и готовые решения для нанесения многофункциональных </a:t>
            </a:r>
            <a:r>
              <a:rPr lang="ru-RU" dirty="0" err="1"/>
              <a:t>наноструктурированных</a:t>
            </a:r>
            <a:r>
              <a:rPr lang="ru-RU" dirty="0"/>
              <a:t> покрытий — </a:t>
            </a:r>
            <a:r>
              <a:rPr lang="ru-RU" dirty="0" err="1"/>
              <a:t>термобарьерных</a:t>
            </a:r>
            <a:r>
              <a:rPr lang="ru-RU" dirty="0"/>
              <a:t>, износостойких, </a:t>
            </a:r>
            <a:r>
              <a:rPr lang="ru-RU" dirty="0" err="1"/>
              <a:t>коррозионностойких</a:t>
            </a:r>
            <a:r>
              <a:rPr lang="ru-RU" dirty="0"/>
              <a:t>. В частности, покрытия предназначены для защиты от коррозии аппаратов, буровых платформ, мостов и металлоконструкций, защиты от износа запорной и насосно-компрессорной арматуры, бурового, нефтегазодобывающего и перерабатывающего оборудования.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Технологии проекта 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dirty="0"/>
              <a:t>Технологии проекта — </a:t>
            </a:r>
            <a:r>
              <a:rPr lang="ru-RU" dirty="0" err="1"/>
              <a:t>газотермическое</a:t>
            </a:r>
            <a:r>
              <a:rPr lang="ru-RU" dirty="0"/>
              <a:t> напыление и ионно-плазменное магнетронное распыление — являются на данный момент одними из наиболее востребованных и перспективных в мире. Новые технологии нанесения </a:t>
            </a:r>
            <a:r>
              <a:rPr lang="ru-RU" dirty="0" err="1"/>
              <a:t>наноструктурированных</a:t>
            </a:r>
            <a:r>
              <a:rPr lang="ru-RU" dirty="0"/>
              <a:t> покрытий заменяют устаревшие и экологически вредные (в частности, гальванические технологии). Комбинация данных технологий позволяет получать совершенно новые свойства покрытий.</a:t>
            </a:r>
          </a:p>
          <a:p>
            <a:r>
              <a:rPr lang="ru-RU" dirty="0"/>
              <a:t>Одним из примеров применения защитных покрытий является нанесение таких покрытий на узлы газотурбинных двигателей. Нанесения различных функциональных </a:t>
            </a:r>
            <a:r>
              <a:rPr lang="ru-RU" dirty="0" err="1"/>
              <a:t>нанопокрытий</a:t>
            </a:r>
            <a:r>
              <a:rPr lang="ru-RU" dirty="0"/>
              <a:t> позволяет существенно увеличить их КПД, мощность и ресурс.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28604"/>
            <a:ext cx="8229600" cy="1143000"/>
          </a:xfrm>
        </p:spPr>
        <p:txBody>
          <a:bodyPr>
            <a:normAutofit/>
          </a:bodyPr>
          <a:lstStyle/>
          <a:p>
            <a:r>
              <a:rPr lang="ru-RU" sz="2800" dirty="0" err="1"/>
              <a:t>Наноструктурные</a:t>
            </a:r>
            <a:r>
              <a:rPr lang="ru-RU" sz="2800" dirty="0"/>
              <a:t> неметаллические покрытия</a:t>
            </a:r>
            <a:br>
              <a:rPr lang="ru-RU" sz="2800" dirty="0"/>
            </a:br>
            <a:endParaRPr lang="ru-RU" sz="2800" dirty="0"/>
          </a:p>
        </p:txBody>
      </p:sp>
      <p:pic>
        <p:nvPicPr>
          <p:cNvPr id="4" name="Содержимое 3" descr="http://www.rusnano.com/Picture.aspx/Download/27371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wpc="http://schemas.microsoft.com/office/word/2010/wordprocessingCanvas" xmlns:mc="http://schemas.openxmlformats.org/markup-compatibility/2006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>
            <a:off x="0" y="1142984"/>
            <a:ext cx="9144000" cy="571501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71604" y="1142984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Сфера применения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lvl="0"/>
            <a:r>
              <a:rPr lang="ru-RU" dirty="0" smtClean="0"/>
              <a:t>Производство </a:t>
            </a:r>
            <a:r>
              <a:rPr lang="ru-RU" dirty="0"/>
              <a:t>технологических линий для нанесения пористых </a:t>
            </a:r>
            <a:r>
              <a:rPr lang="ru-RU" dirty="0" err="1"/>
              <a:t>наноструктурных</a:t>
            </a:r>
            <a:r>
              <a:rPr lang="ru-RU" dirty="0"/>
              <a:t> неметаллических неорганических покрытий на алюминий, магний, титан и цирконий</a:t>
            </a:r>
          </a:p>
          <a:p>
            <a:pPr lvl="0"/>
            <a:r>
              <a:rPr lang="ru-RU" dirty="0" smtClean="0"/>
              <a:t>Строительство</a:t>
            </a:r>
            <a:endParaRPr lang="ru-RU" dirty="0"/>
          </a:p>
          <a:p>
            <a:pPr lvl="0"/>
            <a:r>
              <a:rPr lang="ru-RU" dirty="0"/>
              <a:t>Автомобиле- и машиностроение</a:t>
            </a:r>
          </a:p>
          <a:p>
            <a:r>
              <a:rPr lang="ru-RU" dirty="0"/>
              <a:t>Конкурентные преимущества</a:t>
            </a:r>
          </a:p>
          <a:p>
            <a:pPr lvl="0"/>
            <a:r>
              <a:rPr lang="ru-RU" dirty="0"/>
              <a:t>Экологически чистый технологический процесс</a:t>
            </a:r>
          </a:p>
          <a:p>
            <a:pPr lvl="0"/>
            <a:r>
              <a:rPr lang="ru-RU" dirty="0"/>
              <a:t>Низкое энергопотребление</a:t>
            </a:r>
          </a:p>
          <a:p>
            <a:pPr lvl="0"/>
            <a:r>
              <a:rPr lang="ru-RU" dirty="0"/>
              <a:t>Широкий спектр функционального применения покрытий</a:t>
            </a:r>
          </a:p>
          <a:p>
            <a:pPr>
              <a:buNone/>
            </a:pPr>
            <a:r>
              <a:rPr lang="ru-RU" b="1" dirty="0"/>
              <a:t>Социальный эффект</a:t>
            </a:r>
          </a:p>
          <a:p>
            <a:pPr>
              <a:buNone/>
            </a:pPr>
            <a:r>
              <a:rPr lang="ru-RU" dirty="0"/>
              <a:t>Создание 190 рабочих мест</a:t>
            </a:r>
          </a:p>
          <a:p>
            <a:pPr>
              <a:buNone/>
            </a:pPr>
            <a:r>
              <a:rPr lang="ru-RU" b="1" dirty="0" smtClean="0"/>
              <a:t>Место размещения производства</a:t>
            </a:r>
            <a:r>
              <a:rPr lang="en-US" b="1" dirty="0" smtClean="0"/>
              <a:t>:</a:t>
            </a:r>
            <a:r>
              <a:rPr lang="ru-RU" dirty="0" smtClean="0"/>
              <a:t> г</a:t>
            </a:r>
            <a:r>
              <a:rPr lang="ru-RU" dirty="0"/>
              <a:t>. Томск, Томская область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Возможности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>
              <a:buNone/>
            </a:pPr>
            <a:r>
              <a:rPr lang="ru-RU" dirty="0"/>
              <a:t>Продукцией проекта станут технологические линии для нанесения неметаллических неорганических керамических покрытий на поверхности металлов, разработанные группой профессора, д.х.н. Анатолия Ивановича Мамаева. Технология </a:t>
            </a:r>
            <a:r>
              <a:rPr lang="ru-RU" dirty="0" err="1"/>
              <a:t>микродугового</a:t>
            </a:r>
            <a:r>
              <a:rPr lang="ru-RU" dirty="0"/>
              <a:t> оксидирования, используемая при этом, обеспечивает деталям из алюминия, магния, титана и циркония свойства износостойкости (увеличение в 2 — 8 раз), защиты от коррозии, термостойкости, декоративные свойства. Это дает новые возможности для использования металлов, значительно сокращаются затраты предприятий, а отсутствие цианистых и никель/хром отходов и менее взрывоопасный процесс повышают экологическую чистоту производства.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Применение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None/>
            </a:pPr>
            <a:r>
              <a:rPr lang="ru-RU" dirty="0" smtClean="0"/>
              <a:t>Метод </a:t>
            </a:r>
            <a:r>
              <a:rPr lang="ru-RU" dirty="0" err="1"/>
              <a:t>микродугового</a:t>
            </a:r>
            <a:r>
              <a:rPr lang="ru-RU" dirty="0"/>
              <a:t> оксидирования (МДО) был разработан в России еще в конце 1980-х годов, но требовал значительного энергопотребления. Как следствие, высокая себестоимость таких покрытий не дала методу широкого распространения. Благодаря ноу-хау, примененному научной командой проекта, удалось решить главную проблему МДО: разработчики использовали новейшие источники питания, которые сделали метод экономически эффективным.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http://www.rusnano.com/Picture.aspx/Download/27378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wpc="http://schemas.microsoft.com/office/word/2010/wordprocessingCanvas" xmlns:mc="http://schemas.openxmlformats.org/markup-compatibility/2006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Технические характеристики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dirty="0"/>
              <a:t>Такое техническое решение повышает износостойкость инструмента, что позволяет производить обработку металлов на более высоких скоростях и увеличивает срок службы инструмента. Стоит отметить, что улучшение технических характеристик (твердость, вязкость) инструмента с </a:t>
            </a:r>
            <a:r>
              <a:rPr lang="ru-RU" dirty="0" err="1"/>
              <a:t>нанопокрытиями</a:t>
            </a:r>
            <a:r>
              <a:rPr lang="ru-RU" dirty="0"/>
              <a:t> приводит к существенному увеличению производительности труда и снижению себестоимости изготавливаемой при помощи данного инструмента продукции. По сравнению с инструментом без покрытия происходит увеличение объема снимаемого металла в 2—2,5 раза, стойкость между переточками и скорость резания возрастает в 1,5—2 раза.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Производители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None/>
            </a:pPr>
            <a:r>
              <a:rPr lang="ru-RU" dirty="0"/>
              <a:t>В рамках подписанных соглашений о поставках </a:t>
            </a:r>
            <a:r>
              <a:rPr lang="ru-RU" dirty="0" smtClean="0"/>
              <a:t>уже сейчас </a:t>
            </a:r>
            <a:r>
              <a:rPr lang="ru-RU" dirty="0"/>
              <a:t>изготавливаются пробные партии инструмента для проведения испытаний с дальнейшим внедрением на ведущих российских машиностроительных предприятиях, таких как ОАО «</a:t>
            </a:r>
            <a:r>
              <a:rPr lang="ru-RU" dirty="0" err="1"/>
              <a:t>Сатурн-Газовые</a:t>
            </a:r>
            <a:r>
              <a:rPr lang="ru-RU" dirty="0"/>
              <a:t> турбины», ТМКБ «Союз», ОАО «УМПО», ОАО «НИИЦЭВТ», ОАО «</a:t>
            </a:r>
            <a:r>
              <a:rPr lang="ru-RU" dirty="0" err="1"/>
              <a:t>Автодизель</a:t>
            </a:r>
            <a:r>
              <a:rPr lang="ru-RU" dirty="0"/>
              <a:t>», ОАО «Ярославский Завод Дизельной Аппаратуры», ОАО «</a:t>
            </a:r>
            <a:r>
              <a:rPr lang="ru-RU" dirty="0" err="1"/>
              <a:t>Тутаевский</a:t>
            </a:r>
            <a:r>
              <a:rPr lang="ru-RU" dirty="0"/>
              <a:t> Моторный Завод», а также ОАО «Завод ВИЗАС» (Республика Беларусь).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http://www.rusnano.com/Picture.aspx/Download/27347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wpc="http://schemas.microsoft.com/office/word/2010/wordprocessingCanvas" xmlns:mc="http://schemas.openxmlformats.org/markup-compatibility/2006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1142984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/>
              <a:t> </a:t>
            </a:r>
            <a:br>
              <a:rPr lang="ru-RU" dirty="0"/>
            </a:br>
            <a:r>
              <a:rPr lang="ru-RU" sz="3100" dirty="0"/>
              <a:t>Серийное производство прецизионных, экологически чистых электрохимических станков нового поколения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2000240"/>
            <a:ext cx="8229600" cy="4525963"/>
          </a:xfrm>
        </p:spPr>
        <p:txBody>
          <a:bodyPr>
            <a:normAutofit/>
          </a:bodyPr>
          <a:lstStyle/>
          <a:p>
            <a:pPr lvl="0"/>
            <a:r>
              <a:rPr lang="ru-RU" dirty="0"/>
              <a:t>Серийное производство прецизионных, экологически чистых электрохимических станков нового поколения для изготовления деталей из любого типа металлов и сплавов</a:t>
            </a:r>
          </a:p>
          <a:p>
            <a:pPr lvl="0"/>
            <a:r>
              <a:rPr lang="ru-RU" dirty="0"/>
              <a:t>Производство деталей на электрохимических станках, имеющих высокую производительность и низкую стоимость эксплуатации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100010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/>
              <a:t>Сфера применения</a:t>
            </a:r>
            <a:br>
              <a:rPr lang="ru-RU" dirty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dirty="0" err="1"/>
              <a:t>Авиадвигателестроение</a:t>
            </a:r>
            <a:endParaRPr lang="ru-RU" dirty="0"/>
          </a:p>
          <a:p>
            <a:pPr lvl="0"/>
            <a:r>
              <a:rPr lang="ru-RU" dirty="0"/>
              <a:t>Энергетика</a:t>
            </a:r>
          </a:p>
          <a:p>
            <a:pPr lvl="0"/>
            <a:r>
              <a:rPr lang="ru-RU" dirty="0"/>
              <a:t>Автомобилестроение</a:t>
            </a:r>
          </a:p>
          <a:p>
            <a:pPr lvl="0"/>
            <a:r>
              <a:rPr lang="ru-RU" dirty="0"/>
              <a:t>Электронная и медицинская промышленность</a:t>
            </a:r>
          </a:p>
          <a:p>
            <a:r>
              <a:rPr lang="ru-RU" dirty="0"/>
              <a:t>Инструментальное производство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Конкурентные преимущества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dirty="0"/>
              <a:t>Низкие эксплуатационные расходы (высокая производительность, отсутствие износа инструмента)</a:t>
            </a:r>
          </a:p>
          <a:p>
            <a:pPr lvl="0"/>
            <a:r>
              <a:rPr lang="ru-RU" dirty="0"/>
              <a:t>Высокая точность копирования и </a:t>
            </a:r>
            <a:r>
              <a:rPr lang="ru-RU" dirty="0" err="1"/>
              <a:t>нанометрическая</a:t>
            </a:r>
            <a:r>
              <a:rPr lang="ru-RU" dirty="0"/>
              <a:t> точность поверхностей</a:t>
            </a:r>
          </a:p>
          <a:p>
            <a:pPr>
              <a:buNone/>
            </a:pPr>
            <a:endParaRPr lang="ru-RU" b="1" dirty="0" smtClean="0"/>
          </a:p>
          <a:p>
            <a:pPr>
              <a:buNone/>
            </a:pPr>
            <a:r>
              <a:rPr lang="ru-RU" b="1" dirty="0" smtClean="0"/>
              <a:t>Место </a:t>
            </a:r>
            <a:r>
              <a:rPr lang="ru-RU" b="1" dirty="0"/>
              <a:t>размещения производства</a:t>
            </a:r>
          </a:p>
          <a:p>
            <a:pPr>
              <a:buNone/>
            </a:pPr>
            <a:r>
              <a:rPr lang="ru-RU" dirty="0"/>
              <a:t>г. Уфа, Республика Башкортостан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49</TotalTime>
  <Words>386</Words>
  <Application>Microsoft Office PowerPoint</Application>
  <PresentationFormat>Экран (4:3)</PresentationFormat>
  <Paragraphs>144</Paragraphs>
  <Slides>36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36</vt:i4>
      </vt:variant>
    </vt:vector>
  </HeadingPairs>
  <TitlesOfParts>
    <vt:vector size="37" baseType="lpstr">
      <vt:lpstr>Поток</vt:lpstr>
      <vt:lpstr>Инновации в машиностроении и металлообработке</vt:lpstr>
      <vt:lpstr>Металлорежущий инструмент с наноструктурированным покрытием</vt:lpstr>
      <vt:lpstr>Металлорежущий инструмент с наноструктурированным покрытием</vt:lpstr>
      <vt:lpstr>Технические характеристики</vt:lpstr>
      <vt:lpstr>Производители</vt:lpstr>
      <vt:lpstr>Слайд 6</vt:lpstr>
      <vt:lpstr>  Серийное производство прецизионных, экологически чистых электрохимических станков нового поколения </vt:lpstr>
      <vt:lpstr>Сфера применения </vt:lpstr>
      <vt:lpstr>Конкурентные преимущества</vt:lpstr>
      <vt:lpstr>Серийное производство прецизионных, экологически чистых электрохимических станков нового поколения </vt:lpstr>
      <vt:lpstr>Применение</vt:lpstr>
      <vt:lpstr>Слайд 12</vt:lpstr>
      <vt:lpstr>Износостойкие изделия из наноструктурированной керамики и металлокерамики </vt:lpstr>
      <vt:lpstr>Конкурентные преимущества </vt:lpstr>
      <vt:lpstr>Технические характеристики</vt:lpstr>
      <vt:lpstr>Технические характеристики</vt:lpstr>
      <vt:lpstr>  Режущий инструмент из нанопорошка кубического нитрида бора </vt:lpstr>
      <vt:lpstr>Производство</vt:lpstr>
      <vt:lpstr>Конкурентные преимущества </vt:lpstr>
      <vt:lpstr>Технические характеристики</vt:lpstr>
      <vt:lpstr>Конкурентные преимущества</vt:lpstr>
      <vt:lpstr>Конкурентные преимущества</vt:lpstr>
      <vt:lpstr>Прогноз использования</vt:lpstr>
      <vt:lpstr>Технические преимущества</vt:lpstr>
      <vt:lpstr>Возможности технологии</vt:lpstr>
      <vt:lpstr>Применение</vt:lpstr>
      <vt:lpstr>Слайд 27</vt:lpstr>
      <vt:lpstr>Результат</vt:lpstr>
      <vt:lpstr>Сфера применения </vt:lpstr>
      <vt:lpstr>Задачи проекта</vt:lpstr>
      <vt:lpstr>Технологии проекта </vt:lpstr>
      <vt:lpstr>Наноструктурные неметаллические покрытия </vt:lpstr>
      <vt:lpstr>Сфера применения </vt:lpstr>
      <vt:lpstr>Возможности</vt:lpstr>
      <vt:lpstr>Применение</vt:lpstr>
      <vt:lpstr>Слайд 36</vt:lpstr>
    </vt:vector>
  </TitlesOfParts>
  <Company>МОУ Лицей 2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Учитель</dc:creator>
  <cp:lastModifiedBy>metod</cp:lastModifiedBy>
  <cp:revision>6</cp:revision>
  <dcterms:created xsi:type="dcterms:W3CDTF">2010-12-16T06:53:47Z</dcterms:created>
  <dcterms:modified xsi:type="dcterms:W3CDTF">2011-01-04T07:17:02Z</dcterms:modified>
</cp:coreProperties>
</file>