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BA695DB6-B8B2-4405-B82C-79C910B713B2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560FB8A8-1882-4C94-B45E-5BA57E8B38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95DB6-B8B2-4405-B82C-79C910B713B2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FB8A8-1882-4C94-B45E-5BA57E8B38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95DB6-B8B2-4405-B82C-79C910B713B2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FB8A8-1882-4C94-B45E-5BA57E8B38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95DB6-B8B2-4405-B82C-79C910B713B2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FB8A8-1882-4C94-B45E-5BA57E8B38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BA695DB6-B8B2-4405-B82C-79C910B713B2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560FB8A8-1882-4C94-B45E-5BA57E8B38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95DB6-B8B2-4405-B82C-79C910B713B2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FB8A8-1882-4C94-B45E-5BA57E8B38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95DB6-B8B2-4405-B82C-79C910B713B2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FB8A8-1882-4C94-B45E-5BA57E8B38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95DB6-B8B2-4405-B82C-79C910B713B2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FB8A8-1882-4C94-B45E-5BA57E8B38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95DB6-B8B2-4405-B82C-79C910B713B2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FB8A8-1882-4C94-B45E-5BA57E8B38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95DB6-B8B2-4405-B82C-79C910B713B2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FB8A8-1882-4C94-B45E-5BA57E8B38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95DB6-B8B2-4405-B82C-79C910B713B2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FB8A8-1882-4C94-B45E-5BA57E8B38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A695DB6-B8B2-4405-B82C-79C910B713B2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60FB8A8-1882-4C94-B45E-5BA57E8B38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414318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00FF"/>
                </a:solidFill>
                <a:latin typeface="Impact" pitchFamily="34" charset="0"/>
              </a:rPr>
              <a:t>подросток</a:t>
            </a:r>
            <a:endParaRPr lang="ru-RU" i="1" dirty="0">
              <a:solidFill>
                <a:srgbClr val="0000FF"/>
              </a:solidFill>
              <a:latin typeface="Impact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357290" y="714356"/>
            <a:ext cx="2500330" cy="50006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00FF"/>
                </a:solidFill>
                <a:latin typeface="Arial Black" pitchFamily="34" charset="0"/>
                <a:cs typeface="Aharoni" pitchFamily="2" charset="-79"/>
              </a:rPr>
              <a:t>10-12 лет</a:t>
            </a:r>
            <a:endParaRPr lang="ru-RU" dirty="0">
              <a:solidFill>
                <a:srgbClr val="0000FF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>
          <a:xfrm>
            <a:off x="5429257" y="714356"/>
            <a:ext cx="2571768" cy="50006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  <a:latin typeface="Arial Black" pitchFamily="34" charset="0"/>
              </a:rPr>
              <a:t>12-15лет</a:t>
            </a:r>
            <a:endParaRPr lang="ru-RU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2"/>
          </p:nvPr>
        </p:nvSpPr>
        <p:spPr>
          <a:xfrm>
            <a:off x="571472" y="1214422"/>
            <a:ext cx="8072494" cy="5715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i="1" dirty="0" smtClean="0">
                <a:latin typeface="Arial Black" pitchFamily="34" charset="0"/>
              </a:rPr>
              <a:t>Я- </a:t>
            </a:r>
            <a:r>
              <a:rPr lang="ru-RU" sz="3600" b="1" i="1" dirty="0" smtClean="0">
                <a:latin typeface="Arial Black" pitchFamily="34" charset="0"/>
              </a:rPr>
              <a:t>взрослый</a:t>
            </a:r>
            <a:endParaRPr lang="ru-RU" sz="3600" b="1" i="1" dirty="0" smtClean="0">
              <a:latin typeface="Arial Black" pitchFamily="34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357158" y="1785926"/>
            <a:ext cx="3929090" cy="42862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96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- Заниженная самооценка</a:t>
            </a:r>
          </a:p>
          <a:p>
            <a:pPr>
              <a:buNone/>
            </a:pPr>
            <a:endParaRPr lang="ru-RU" sz="1400" dirty="0" smtClean="0"/>
          </a:p>
          <a:p>
            <a:pPr>
              <a:buFontTx/>
              <a:buChar char="-"/>
            </a:pPr>
            <a:endParaRPr lang="ru-RU" sz="1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86314" y="1785927"/>
            <a:ext cx="4000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Неуверенность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000364" y="2143117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600" b="1" i="1" dirty="0" smtClean="0">
                <a:latin typeface="Arial Black" pitchFamily="34" charset="0"/>
              </a:rPr>
              <a:t>Общение</a:t>
            </a:r>
            <a:endParaRPr lang="ru-RU" sz="3600" b="1" i="1" dirty="0" smtClean="0">
              <a:latin typeface="Arial Black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2786058"/>
            <a:ext cx="4071966" cy="149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6000"/>
            </a:pP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Желание </a:t>
            </a:r>
            <a: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быть </a:t>
            </a:r>
            <a: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среди сверстников не отвергнутым</a:t>
            </a:r>
            <a:endParaRPr lang="ru-RU" sz="2000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76000"/>
            </a:pP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общения сосредоточенно вокруг вопросов учения и поведения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714876" y="2786059"/>
            <a:ext cx="41434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Занять в коллективе определенное место и желательно признание личности в глазах сверстников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Интимно-личностное общение становиться ведущим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Личностная и межличностная рефлексия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485756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00FF"/>
                </a:solidFill>
                <a:latin typeface="Impact" pitchFamily="34" charset="0"/>
              </a:rPr>
              <a:t>подросток</a:t>
            </a:r>
            <a:endParaRPr lang="ru-RU" dirty="0">
              <a:solidFill>
                <a:srgbClr val="0000FF"/>
              </a:solidFill>
              <a:latin typeface="Impac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643042" y="714356"/>
            <a:ext cx="2071702" cy="64294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800" dirty="0" smtClean="0">
                <a:solidFill>
                  <a:srgbClr val="0000FF"/>
                </a:solidFill>
                <a:latin typeface="Arial Black" pitchFamily="34" charset="0"/>
              </a:rPr>
              <a:t>10-12 </a:t>
            </a:r>
            <a:r>
              <a:rPr lang="ru-RU" sz="3800" dirty="0" smtClean="0">
                <a:solidFill>
                  <a:srgbClr val="0000FF"/>
                </a:solidFill>
                <a:latin typeface="Arial Black" pitchFamily="34" charset="0"/>
              </a:rPr>
              <a:t>лет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357818" y="642918"/>
            <a:ext cx="1785950" cy="64294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800" dirty="0" smtClean="0">
                <a:solidFill>
                  <a:srgbClr val="3333FF"/>
                </a:solidFill>
                <a:latin typeface="Arial Black" pitchFamily="34" charset="0"/>
              </a:rPr>
              <a:t>12-15лет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428736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  <a:cs typeface="Times New Roman" pitchFamily="18" charset="0"/>
              </a:rPr>
              <a:t>Потребность общаться со взрослыми на равных</a:t>
            </a:r>
            <a:endParaRPr lang="ru-RU" sz="2400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2357430"/>
            <a:ext cx="58579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>
                <a:latin typeface="Arial Black" pitchFamily="34" charset="0"/>
              </a:rPr>
              <a:t>Эмпатия</a:t>
            </a:r>
            <a:r>
              <a:rPr lang="ru-RU" dirty="0" smtClean="0">
                <a:latin typeface="Arial Black" pitchFamily="34" charset="0"/>
              </a:rPr>
              <a:t> по отношению к взрослым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5" y="2786058"/>
            <a:ext cx="38576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- Стремление получить поддержку поощрение учителя за учение, труд, поведение</a:t>
            </a:r>
            <a:endParaRPr lang="ru-RU" sz="20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2786058"/>
            <a:ext cx="40005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- Стремление к общению с учителем (волнуют личностные и профессиональные качества учителя)</a:t>
            </a:r>
            <a:endParaRPr lang="ru-RU" sz="20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857224" y="4041586"/>
            <a:ext cx="76438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Отношение к учебной деятельности (снижение успеваемости)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1" y="4857760"/>
            <a:ext cx="39290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- Дополнительные занятия с учителем</a:t>
            </a:r>
            <a:endParaRPr lang="ru-RU" sz="24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29190" y="4857760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- Решаем личностные проблемы, а затем повышаем успеваемость</a:t>
            </a:r>
            <a:endParaRPr lang="ru-RU" sz="24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485756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00FF"/>
                </a:solidFill>
                <a:latin typeface="Impact" pitchFamily="34" charset="0"/>
              </a:rPr>
              <a:t>подросток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85918" y="785794"/>
            <a:ext cx="1857388" cy="64294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  <a:latin typeface="Arial Black" pitchFamily="34" charset="0"/>
                <a:cs typeface="Aharoni" pitchFamily="2" charset="-79"/>
              </a:rPr>
              <a:t>10-12 лет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429256" y="714356"/>
            <a:ext cx="1928826" cy="64294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  <a:latin typeface="Arial Black" pitchFamily="34" charset="0"/>
              </a:rPr>
              <a:t>12-15лет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428736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Самосознание (переживание связанные, с отношением к себе и собственной личности)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2357430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Становление временной перспективы жизненных целей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2928934"/>
            <a:ext cx="7715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Половое созревание и психосоциальная </a:t>
            </a:r>
            <a:r>
              <a:rPr lang="ru-RU" dirty="0" err="1" smtClean="0">
                <a:latin typeface="Arial Black" pitchFamily="34" charset="0"/>
              </a:rPr>
              <a:t>индентичность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3786190"/>
            <a:ext cx="778674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Слободчиков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В.И. 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«Школа как форма педагогической организации ребенка, эффективна в той мере, в которой позволяет ребенку реализовать задачи своего возрастного развития.»</a:t>
            </a:r>
            <a:endParaRPr lang="ru-RU" sz="28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62</TotalTime>
  <Words>144</Words>
  <Application>Microsoft Office PowerPoint</Application>
  <PresentationFormat>Экран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Начальная</vt:lpstr>
      <vt:lpstr>подросток</vt:lpstr>
      <vt:lpstr>подросток</vt:lpstr>
      <vt:lpstr>подросток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подросток</dc:title>
  <dc:creator>админ</dc:creator>
  <cp:lastModifiedBy>админ</cp:lastModifiedBy>
  <cp:revision>7</cp:revision>
  <dcterms:created xsi:type="dcterms:W3CDTF">2012-11-18T02:20:39Z</dcterms:created>
  <dcterms:modified xsi:type="dcterms:W3CDTF">2012-11-18T08:28:22Z</dcterms:modified>
</cp:coreProperties>
</file>