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4" r:id="rId4"/>
    <p:sldId id="273" r:id="rId5"/>
    <p:sldId id="280" r:id="rId6"/>
    <p:sldId id="279" r:id="rId7"/>
    <p:sldId id="281" r:id="rId8"/>
    <p:sldId id="290" r:id="rId9"/>
    <p:sldId id="288" r:id="rId10"/>
    <p:sldId id="289" r:id="rId11"/>
    <p:sldId id="282" r:id="rId12"/>
    <p:sldId id="283" r:id="rId13"/>
    <p:sldId id="284" r:id="rId14"/>
    <p:sldId id="286" r:id="rId15"/>
    <p:sldId id="28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6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9F79A7-2D8E-425C-A6FB-AF88127231D3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45C69BA-57EC-4876-8FD6-C44DFCE92A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7724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СТАЖИРОВОЧНАЯ ПЛОЩАДКА </a:t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«ФГОС ОБЩЕГО ОБРАЗОВАНИЯ: </a:t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РАЗВИТИЕМ УУД И ОЦЕНКОЙ МЕТАПРЕДМЕТНЫХ РЕЗУЛЬТАТОВ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Студия «Проект»</a:t>
            </a:r>
            <a:endParaRPr lang="ru-RU" sz="31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149080"/>
            <a:ext cx="7772400" cy="119970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23.03.2017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Сизых Е.Н., заместитель директора по УВР МБОУ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 2»</a:t>
            </a:r>
          </a:p>
        </p:txBody>
      </p:sp>
    </p:spTree>
    <p:extLst>
      <p:ext uri="{BB962C8B-B14F-4D97-AF65-F5344CB8AC3E}">
        <p14:creationId xmlns:p14="http://schemas.microsoft.com/office/powerpoint/2010/main" val="48715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Развёртывание проектной деятельности лицеистов в горизонтальном векторе (реализация сквозных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через сетевое взаимодействие)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673000" cy="177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869160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детский технопарк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423327" cy="249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40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входа в проектную деятельность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Формирование проектной компетенции педагога и компетенции сопровождения проектной деятельности на курсах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квалификации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онлайн-обучения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Фоксфорд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при МФТИ, г. Москва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рефлексивной деятельности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Лицейские методические студии 				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методического сопровождения проектной деятельности в МБОУ «Лицей № 2»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55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090459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Родительские собрания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Участие в проектной деятельности как консультантов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экспертов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Заседания Родительского клуба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взаимодействия с родителями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16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090459"/>
          </a:xfrm>
        </p:spPr>
        <p:txBody>
          <a:bodyPr>
            <a:normAutofit fontScale="70000" lnSpcReduction="20000"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урочной деятельности </a:t>
            </a:r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полной мере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навыки проектной деятельности, так как основная цель учебных занятий – познавательная деятельность. На уроках </a:t>
            </a:r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отрабатывать </a:t>
            </a:r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способы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деятельности.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пробовать их необходимо только в специально организованных образовательных событиях (не одно за учебный год) либо в рамках внеурочного времени, либо в рамках учебного плана в специальных образовательных модулях.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проектной деятельности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7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090459"/>
          </a:xfrm>
        </p:spPr>
        <p:txBody>
          <a:bodyPr>
            <a:normAutofit fontScale="85000" lnSpcReduction="10000"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реализации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требуется иная образовательная среда: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 специальные помещения, специально отведенное на это время, педагоги-руководители проектной деятельности, оборудование, материалы и инструменты для осуществления этой деятельности.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проектной деятельности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02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090459"/>
          </a:xfrm>
        </p:spPr>
        <p:txBody>
          <a:bodyPr>
            <a:normAutofit fontScale="70000" lnSpcReduction="20000"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вовлечения педагогов в проектную деятельность увеличивается по мере взросления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обучающихся.</a:t>
            </a:r>
          </a:p>
          <a:p>
            <a:pPr marL="0" indent="457200" algn="just">
              <a:spcBef>
                <a:spcPts val="0"/>
              </a:spcBef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лицеисты наращивают свои умения в осуществлении проектной деятельности как количественно, так и качественно.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перестает быть групповой и переходит в плоскость индивидуального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проектной деятельности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отношение между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понятиями:                   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«Деятельность, направленная на решение проблемы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sz="2800" dirty="0" smtClean="0"/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«Проектная деятельность»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99" r="29711"/>
          <a:stretch/>
        </p:blipFill>
        <p:spPr bwMode="auto">
          <a:xfrm>
            <a:off x="683568" y="2636912"/>
            <a:ext cx="1800200" cy="185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0" t="34712" b="45517"/>
          <a:stretch/>
        </p:blipFill>
        <p:spPr bwMode="auto">
          <a:xfrm>
            <a:off x="3059831" y="2791041"/>
            <a:ext cx="1821411" cy="189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03"/>
          <a:stretch/>
        </p:blipFill>
        <p:spPr bwMode="auto">
          <a:xfrm>
            <a:off x="5580112" y="2710550"/>
            <a:ext cx="3147218" cy="205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0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453958"/>
              </p:ext>
            </p:extLst>
          </p:nvPr>
        </p:nvGraphicFramePr>
        <p:xfrm>
          <a:off x="395536" y="260648"/>
          <a:ext cx="8568952" cy="6186482"/>
        </p:xfrm>
        <a:graphic>
          <a:graphicData uri="http://schemas.openxmlformats.org/drawingml/2006/table">
            <a:tbl>
              <a:tblPr firstRow="1" firstCol="1" bandRow="1"/>
              <a:tblGrid>
                <a:gridCol w="23666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195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27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Основания сравнения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</a:rPr>
                        <a:t>Исследование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</a:rPr>
                        <a:t>Проектирование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0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Бескорыстный поиск истины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Решение определённой, ясно осознаваемой задачи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Обнаруживается то, что уже есть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Создаётся то, чего нет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0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Краткая схема организации деятельности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явление – описание – модель (объяснение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задумал – спроектировал – осуществил (т.е. получил продукт)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12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Ключевые способы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Верификация (сбор данных) или проверка правильности (истинности) той или иной определяемой модели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Коммуникация, информационные, организационные и иные производственные умения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3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Временные рамки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Вневременный характер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Определён временными рамками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3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Продукт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Знания 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Продукт или новый способ действия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3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Критерии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Истинности 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Реализуемости 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3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Направленность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На идеальный объект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На организационную форму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06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Границы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Допускает бесконечное движение вглубь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Изначально задает предел, глубину решения проблемы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012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Творческая составляющая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</a:rPr>
                        <a:t>Творчество в чистом виде. В исследовании значительно больше места для импровизации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Творчество не в полной мере, творчество по плану, в определенных контролируемых рамках</a:t>
                      </a: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86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				проект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>
            <a:spLocks/>
          </p:cNvSpPr>
          <p:nvPr/>
        </p:nvSpPr>
        <p:spPr>
          <a:xfrm>
            <a:off x="4952082" y="2924944"/>
            <a:ext cx="3076302" cy="864096"/>
          </a:xfrm>
          <a:prstGeom prst="round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effectLst/>
                <a:latin typeface="Times New Roman"/>
                <a:ea typeface="Calibri"/>
                <a:cs typeface="Times New Roman"/>
              </a:rPr>
              <a:t>РЕЗУЛЬТАТ – НОВОЕ ЗНАНИЕ</a:t>
            </a: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Скругленный прямоугольник 4"/>
          <p:cNvSpPr>
            <a:spLocks/>
          </p:cNvSpPr>
          <p:nvPr/>
        </p:nvSpPr>
        <p:spPr>
          <a:xfrm>
            <a:off x="1345729" y="2924944"/>
            <a:ext cx="2866231" cy="1008111"/>
          </a:xfrm>
          <a:prstGeom prst="round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effectLst/>
                <a:latin typeface="Times New Roman"/>
                <a:ea typeface="Calibri"/>
                <a:cs typeface="Times New Roman"/>
              </a:rPr>
              <a:t>РЕЗУЛЬТАТ – НОВЫЙ ПОТРЕБИТЕЛЬСКИЙ ПРОДУКТ</a:t>
            </a: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Скругленный прямоугольник 5"/>
          <p:cNvSpPr>
            <a:spLocks/>
          </p:cNvSpPr>
          <p:nvPr/>
        </p:nvSpPr>
        <p:spPr>
          <a:xfrm>
            <a:off x="2051720" y="1772816"/>
            <a:ext cx="2900362" cy="792088"/>
          </a:xfrm>
          <a:prstGeom prst="round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effectLst/>
                <a:latin typeface="Times New Roman"/>
                <a:ea typeface="Calibri"/>
                <a:cs typeface="Times New Roman"/>
              </a:rPr>
              <a:t>ЦЕЛЬ – ПОЗНАНИЕ МИРА</a:t>
            </a: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7" name="Скругленный прямоугольник 6"/>
          <p:cNvSpPr>
            <a:spLocks/>
          </p:cNvSpPr>
          <p:nvPr/>
        </p:nvSpPr>
        <p:spPr>
          <a:xfrm>
            <a:off x="5521875" y="1373620"/>
            <a:ext cx="2866549" cy="759236"/>
          </a:xfrm>
          <a:prstGeom prst="round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effectLst/>
                <a:latin typeface="Times New Roman"/>
                <a:ea typeface="Calibri"/>
                <a:cs typeface="Times New Roman"/>
              </a:rPr>
              <a:t>ЦЕЛЬ – ИЗМЕНЕНИЕ МИРА</a:t>
            </a:r>
            <a:endParaRPr lang="ru-RU" sz="1600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Скругленный прямоугольник 7"/>
          <p:cNvSpPr>
            <a:spLocks/>
          </p:cNvSpPr>
          <p:nvPr/>
        </p:nvSpPr>
        <p:spPr>
          <a:xfrm>
            <a:off x="4747294" y="4510220"/>
            <a:ext cx="3497113" cy="1583076"/>
          </a:xfrm>
          <a:prstGeom prst="round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ТЕМА - ИЗМЕРЕНИЕ ВЕСА ОТХОДНЫХ МАТЕРИАЛОВ ПОСЛЕ УРОКА ТРУДА</a:t>
            </a:r>
            <a:endParaRPr lang="ru-RU" sz="1200" b="1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Скругленный прямоугольник 8"/>
          <p:cNvSpPr>
            <a:spLocks/>
          </p:cNvSpPr>
          <p:nvPr/>
        </p:nvSpPr>
        <p:spPr>
          <a:xfrm>
            <a:off x="971600" y="4365104"/>
            <a:ext cx="3240360" cy="1728192"/>
          </a:xfrm>
          <a:prstGeom prst="round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ТЕМА - ОПТИМИЗАЦИЯ СБОРА ОТХОДОВ ПРИ РАБОТЕ В КЛАССЕ: ПОШИВ МНОГОРАЗОВЫХ МЕШКОВ</a:t>
            </a:r>
            <a:endParaRPr lang="ru-RU" b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362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39 0.00231 L -0.19462 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00087 0.060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-0.50382 -0.003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91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0.45746 -0.005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10926 L 0.48733 -0.10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13032 L -0.4882 -0.130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733 -0.10926 L 0.49132 -0.025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19 -0.13032 L -0.48576 -0.025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/>
                <a:ea typeface="Calibri"/>
              </a:rPr>
              <a:t>Цель организации проектной </a:t>
            </a:r>
            <a:r>
              <a:rPr lang="ru-RU" sz="3600" b="1" dirty="0" smtClean="0">
                <a:latin typeface="Times New Roman"/>
                <a:ea typeface="Calibri"/>
              </a:rPr>
              <a:t>деятельности</a:t>
            </a:r>
            <a:r>
              <a:rPr lang="ru-RU" sz="3600" dirty="0" smtClean="0">
                <a:latin typeface="Times New Roman"/>
                <a:ea typeface="Calibri"/>
              </a:rPr>
              <a:t> </a:t>
            </a:r>
            <a:r>
              <a:rPr lang="ru-RU" sz="3600" dirty="0">
                <a:latin typeface="Times New Roman"/>
                <a:ea typeface="Calibri"/>
              </a:rPr>
              <a:t>– создание условий для интеллектуального, личностного развития школьников, роста их компетентности в выбранной для </a:t>
            </a:r>
            <a:r>
              <a:rPr lang="ru-RU" sz="3600" dirty="0" smtClean="0">
                <a:latin typeface="Times New Roman"/>
                <a:ea typeface="Calibri"/>
              </a:rPr>
              <a:t>проекта </a:t>
            </a:r>
            <a:r>
              <a:rPr lang="ru-RU" sz="3600" dirty="0">
                <a:latin typeface="Times New Roman"/>
                <a:ea typeface="Calibri"/>
              </a:rPr>
              <a:t>сфере, для сотрудничества в коллективе и самостоятельной </a:t>
            </a:r>
            <a:r>
              <a:rPr lang="ru-RU" sz="3600" dirty="0" smtClean="0">
                <a:latin typeface="Times New Roman"/>
                <a:ea typeface="Calibri"/>
              </a:rPr>
              <a:t>работы.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7650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06345" y="404664"/>
            <a:ext cx="5328592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412776"/>
            <a:ext cx="5832648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межпредметных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понятий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ФАКТ, ЗАКОНОМЕРНОСТЬ, ФЕНОМЕН, АНАЛИЗ, СИНТЕЗ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700782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регулятивных </a:t>
            </a:r>
            <a:r>
              <a:rPr lang="ru-RU" sz="2800" b="1" i="1" dirty="0">
                <a:solidFill>
                  <a:schemeClr val="tx1"/>
                </a:solidFill>
                <a:latin typeface="Times New Roman"/>
                <a:ea typeface="Calibri"/>
              </a:rPr>
              <a:t>УУД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844" y="2700782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2708920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коммуникативных </a:t>
            </a:r>
            <a:r>
              <a:rPr lang="ru-RU" sz="2400" b="1" i="1" dirty="0">
                <a:solidFill>
                  <a:schemeClr val="tx1"/>
                </a:solidFill>
                <a:latin typeface="Times New Roman"/>
                <a:ea typeface="Calibri"/>
              </a:rPr>
              <a:t>УУД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9856" y="3792248"/>
            <a:ext cx="27116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/>
                <a:ea typeface="Calibri"/>
              </a:rPr>
              <a:t>в части </a:t>
            </a:r>
            <a:r>
              <a:rPr lang="ru-RU" sz="2800" b="1" dirty="0">
                <a:latin typeface="Times New Roman"/>
                <a:ea typeface="Calibri"/>
              </a:rPr>
              <a:t>составления плана решения проблемы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67844" y="3792248"/>
            <a:ext cx="28679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анализа/рефлексии опыта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и реализации учебного проекта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84167" y="3784184"/>
            <a:ext cx="283939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организации учебного сотрудничества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96446" y="1052736"/>
            <a:ext cx="307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формирование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9 класс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Могу ли 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самостоятельно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сделать?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7-8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Что я хочу улучшить;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собираюсь это сделать?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457200" algn="just"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5-6 класс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сделать?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Развёртывание проектной деятельности лицеистов в вертикальном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векторе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5 по 11 класс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683568" y="1417638"/>
            <a:ext cx="6624736" cy="35983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30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24936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Развёртывание проектной деятельности лицеистов в вертикальном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векторе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5 по 11 класс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227951"/>
              </p:ext>
            </p:extLst>
          </p:nvPr>
        </p:nvGraphicFramePr>
        <p:xfrm>
          <a:off x="755576" y="1700808"/>
          <a:ext cx="8064896" cy="4611247"/>
        </p:xfrm>
        <a:graphic>
          <a:graphicData uri="http://schemas.openxmlformats.org/drawingml/2006/table">
            <a:tbl>
              <a:tblPr firstRow="1" firstCol="1" bandRow="1"/>
              <a:tblGrid>
                <a:gridCol w="1258984">
                  <a:extLst>
                    <a:ext uri="{9D8B030D-6E8A-4147-A177-3AD203B41FA5}">
                      <a16:colId xmlns:a16="http://schemas.microsoft.com/office/drawing/2014/main" xmlns="" val="2179191420"/>
                    </a:ext>
                  </a:extLst>
                </a:gridCol>
                <a:gridCol w="2570049">
                  <a:extLst>
                    <a:ext uri="{9D8B030D-6E8A-4147-A177-3AD203B41FA5}">
                      <a16:colId xmlns:a16="http://schemas.microsoft.com/office/drawing/2014/main" xmlns="" val="3267082268"/>
                    </a:ext>
                  </a:extLst>
                </a:gridCol>
                <a:gridCol w="4235863">
                  <a:extLst>
                    <a:ext uri="{9D8B030D-6E8A-4147-A177-3AD203B41FA5}">
                      <a16:colId xmlns:a16="http://schemas.microsoft.com/office/drawing/2014/main" xmlns="" val="3087668955"/>
                    </a:ext>
                  </a:extLst>
                </a:gridCol>
              </a:tblGrid>
              <a:tr h="252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 проекта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Примечание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6098292"/>
                  </a:ext>
                </a:extLst>
              </a:tr>
              <a:tr h="1366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Стартовый групповой проект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Проверка на «старте» уровня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УУД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Формирование компетенций в проектной деятельности в рамках учебного курса «Школа начинающего исследователя»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829783"/>
                  </a:ext>
                </a:extLst>
              </a:tr>
              <a:tr h="504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Групповой проект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Промежуточный контроль уровня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УУД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1097477"/>
                  </a:ext>
                </a:extLst>
              </a:tr>
              <a:tr h="1008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Обучение индивидуальной проектной деятельности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Формирование компетенций выполнения индивидуального проекта - прохождением всех этапов проектной деятельности в учебном пространстве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7060722"/>
                  </a:ext>
                </a:extLst>
              </a:tr>
              <a:tr h="504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Индивидуальный или микрогрупповой проект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Проба создания проекта под руководством педагога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70537805"/>
                  </a:ext>
                </a:extLst>
              </a:tr>
              <a:tr h="756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Индивидуальный проект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 не апробировано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 – демонстрация достижений обучающегося в освоении проектной деятельности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1760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97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Развёртывание проектной деятельности лицеистов в горизонтальном векторе (реализация сквозных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в лицее)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5596" y="1772816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  <a:latin typeface="Times New Roman"/>
                <a:ea typeface="Calibri"/>
              </a:rPr>
              <a:t>Практики решения открытых задач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1920" y="1772816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реализации личностных интересов и целей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8244" y="1780954"/>
            <a:ext cx="2808312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/>
                <a:ea typeface="Calibri"/>
              </a:rPr>
              <a:t>Практики демонстрации уровня </a:t>
            </a:r>
            <a:r>
              <a:rPr lang="ru-RU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компетенций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3932" y="2864282"/>
            <a:ext cx="271164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/>
                <a:ea typeface="Calibri"/>
              </a:rPr>
              <a:t>позволяют научиться не только выявлять необходимую в тексте информацию, но и анализировать ее, найти ей применение</a:t>
            </a:r>
            <a:endParaRPr lang="ru-RU" sz="2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61920" y="2864282"/>
            <a:ext cx="280831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общество лицеистов «Вектор», образовательные события, Пресс-центр, газета «Лицей-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Совет лицеистов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78243" y="2856218"/>
            <a:ext cx="28393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лицейская НПК «Потенциал XXI века», Эвристический марафон,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олимпиада, Дни науки, Отчетный слет лицеистов</a:t>
            </a:r>
          </a:p>
        </p:txBody>
      </p:sp>
    </p:spTree>
    <p:extLst>
      <p:ext uri="{BB962C8B-B14F-4D97-AF65-F5344CB8AC3E}">
        <p14:creationId xmlns:p14="http://schemas.microsoft.com/office/powerpoint/2010/main" val="361428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684</TotalTime>
  <Words>719</Words>
  <Application>Microsoft Office PowerPoint</Application>
  <PresentationFormat>Экран (4:3)</PresentationFormat>
  <Paragraphs>116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МУНИЦИПАЛЬНАЯ СТАЖИРОВОЧНАЯ ПЛОЩАДКА  «ФГОС ОБЩЕГО ОБРАЗОВАНИЯ:  УПРАВЛЕНИЕ РАЗВИТИЕМ УУД И ОЦЕНКОЙ МЕТАПРЕДМЕТНЫХ РЕЗУЛЬТАТОВ»  Студия «Проект»</vt:lpstr>
      <vt:lpstr>Презентация PowerPoint</vt:lpstr>
      <vt:lpstr>Презентация PowerPoint</vt:lpstr>
      <vt:lpstr>Проверь себя:  исследование    проект</vt:lpstr>
      <vt:lpstr>Презентация PowerPoint</vt:lpstr>
      <vt:lpstr>Презентация PowerPoint</vt:lpstr>
      <vt:lpstr>Развёртывание проектной деятельности лицеистов в вертикальном векторе (с 5 по 11 класс)</vt:lpstr>
      <vt:lpstr>Развёртывание проектной деятельности лицеистов в вертикальном векторе (с 5 по 11 класс)</vt:lpstr>
      <vt:lpstr>Развёртывание проектной деятельности лицеистов в горизонтальном векторе (реализация сквозных практик в лицее)</vt:lpstr>
      <vt:lpstr>Развёртывание проектной деятельности лицеистов в горизонтальном векторе (реализация сквозных практик через сетевое взаимодействие)</vt:lpstr>
      <vt:lpstr>Особенность методического сопровождения проектной деятельности в МБОУ «Лицей № 2»</vt:lpstr>
      <vt:lpstr>Особенность взаимодействия с родителями</vt:lpstr>
      <vt:lpstr>Особенности организации проектной деятельности</vt:lpstr>
      <vt:lpstr>Особенности организации проектной деятельности</vt:lpstr>
      <vt:lpstr>Особенности организации проектной деятельности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студия  «Проект и исследование: трансформация друг в друга»</dc:title>
  <dc:creator>Елена</dc:creator>
  <cp:lastModifiedBy>Елена</cp:lastModifiedBy>
  <cp:revision>89</cp:revision>
  <dcterms:created xsi:type="dcterms:W3CDTF">2016-10-09T09:01:50Z</dcterms:created>
  <dcterms:modified xsi:type="dcterms:W3CDTF">2017-04-06T12:50:02Z</dcterms:modified>
</cp:coreProperties>
</file>