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7" r:id="rId4"/>
    <p:sldId id="296" r:id="rId5"/>
    <p:sldId id="286" r:id="rId6"/>
    <p:sldId id="294" r:id="rId7"/>
    <p:sldId id="293" r:id="rId8"/>
    <p:sldId id="292" r:id="rId9"/>
    <p:sldId id="287" r:id="rId10"/>
    <p:sldId id="299" r:id="rId11"/>
    <p:sldId id="298" r:id="rId12"/>
    <p:sldId id="297" r:id="rId13"/>
    <p:sldId id="288" r:id="rId14"/>
    <p:sldId id="302" r:id="rId15"/>
    <p:sldId id="301" r:id="rId16"/>
    <p:sldId id="300" r:id="rId17"/>
    <p:sldId id="289" r:id="rId18"/>
    <p:sldId id="304" r:id="rId19"/>
    <p:sldId id="303" r:id="rId20"/>
    <p:sldId id="290" r:id="rId21"/>
    <p:sldId id="305" r:id="rId22"/>
    <p:sldId id="308" r:id="rId23"/>
    <p:sldId id="307" r:id="rId24"/>
    <p:sldId id="291" r:id="rId25"/>
    <p:sldId id="259"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varScale="1">
        <p:scale>
          <a:sx n="104" d="100"/>
          <a:sy n="104" d="100"/>
        </p:scale>
        <p:origin x="-420" y="-78"/>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89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89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89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89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F9B2954-D579-42C2-8FBB-C304341766FA}" type="slidenum">
              <a:rPr lang="en-US"/>
              <a:pPr/>
              <a:t>‹#›</a:t>
            </a:fld>
            <a:endParaRPr lang="en-US"/>
          </a:p>
        </p:txBody>
      </p:sp>
    </p:spTree>
    <p:extLst>
      <p:ext uri="{BB962C8B-B14F-4D97-AF65-F5344CB8AC3E}">
        <p14:creationId xmlns:p14="http://schemas.microsoft.com/office/powerpoint/2010/main" val="182976582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Мы</a:t>
            </a:r>
            <a:r>
              <a:rPr lang="ru-RU" baseline="0" dirty="0" smtClean="0"/>
              <a:t> распределили вопросы, которые характерны для руководителей проектов на каждом этапе работы над проектном. Первый этап- поисковый, который вызывает, пожалуй, наибольшее количество трудностей. У вас на столах лежат файлы с вопросами, с которыми столкнулись наши педагоги при организации поискового этапа. В группах выберите три вопроса, которые для вас наиболее актуальны и важны для практического использования технологии проектов. </a:t>
            </a:r>
            <a:endParaRPr lang="ru-RU" dirty="0"/>
          </a:p>
        </p:txBody>
      </p:sp>
      <p:sp>
        <p:nvSpPr>
          <p:cNvPr id="4" name="Номер слайда 3"/>
          <p:cNvSpPr>
            <a:spLocks noGrp="1"/>
          </p:cNvSpPr>
          <p:nvPr>
            <p:ph type="sldNum" sz="quarter" idx="10"/>
          </p:nvPr>
        </p:nvSpPr>
        <p:spPr/>
        <p:txBody>
          <a:bodyPr/>
          <a:lstStyle/>
          <a:p>
            <a:fld id="{4F9B2954-D579-42C2-8FBB-C304341766FA}" type="slidenum">
              <a:rPr lang="en-US" smtClean="0"/>
              <a:pPr/>
              <a:t>2</a:t>
            </a:fld>
            <a:endParaRPr lang="en-US"/>
          </a:p>
        </p:txBody>
      </p:sp>
    </p:spTree>
    <p:extLst>
      <p:ext uri="{BB962C8B-B14F-4D97-AF65-F5344CB8AC3E}">
        <p14:creationId xmlns:p14="http://schemas.microsoft.com/office/powerpoint/2010/main" val="2004057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Руководитель</a:t>
            </a:r>
            <a:r>
              <a:rPr lang="ru-RU" baseline="0" dirty="0" smtClean="0"/>
              <a:t> проекта на практике часто сталкивается со сложными вопросами в процессе организации работы над проектом. На каждом этапе возникают трудности, связанные с особенностями деятельности как обучающегося, так и педагога.  Почему бы нам сегодня не обсудить наиболее типичные вопросы и вместе найти ответы, которые помогут педагогу качественно и эффективно организовать работу обучающихся над проектом?</a:t>
            </a:r>
            <a:endParaRPr lang="ru-RU" dirty="0"/>
          </a:p>
        </p:txBody>
      </p:sp>
      <p:sp>
        <p:nvSpPr>
          <p:cNvPr id="4" name="Номер слайда 3"/>
          <p:cNvSpPr>
            <a:spLocks noGrp="1"/>
          </p:cNvSpPr>
          <p:nvPr>
            <p:ph type="sldNum" sz="quarter" idx="10"/>
          </p:nvPr>
        </p:nvSpPr>
        <p:spPr/>
        <p:txBody>
          <a:bodyPr/>
          <a:lstStyle/>
          <a:p>
            <a:fld id="{4F9B2954-D579-42C2-8FBB-C304341766FA}" type="slidenum">
              <a:rPr lang="en-US" smtClean="0"/>
              <a:pPr/>
              <a:t>3</a:t>
            </a:fld>
            <a:endParaRPr lang="en-US"/>
          </a:p>
        </p:txBody>
      </p:sp>
    </p:spTree>
    <p:extLst>
      <p:ext uri="{BB962C8B-B14F-4D97-AF65-F5344CB8AC3E}">
        <p14:creationId xmlns:p14="http://schemas.microsoft.com/office/powerpoint/2010/main" val="2779544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219" name="Rectangle 27" descr="02"/>
          <p:cNvSpPr>
            <a:spLocks noChangeArrowheads="1"/>
          </p:cNvSpPr>
          <p:nvPr/>
        </p:nvSpPr>
        <p:spPr bwMode="gray">
          <a:xfrm rot="-472398">
            <a:off x="381000" y="304800"/>
            <a:ext cx="4267200" cy="4267200"/>
          </a:xfrm>
          <a:prstGeom prst="rect">
            <a:avLst/>
          </a:prstGeom>
          <a:blipFill dpi="0" rotWithShape="1">
            <a:blip r:embed="rId2"/>
            <a:srcRect/>
            <a:stretch>
              <a:fillRect/>
            </a:stretch>
          </a:blip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217" name="Rectangle 25" descr="01"/>
          <p:cNvSpPr>
            <a:spLocks noChangeArrowheads="1"/>
          </p:cNvSpPr>
          <p:nvPr/>
        </p:nvSpPr>
        <p:spPr bwMode="gray">
          <a:xfrm rot="-1211045">
            <a:off x="762000" y="1219200"/>
            <a:ext cx="4876800" cy="4876800"/>
          </a:xfrm>
          <a:prstGeom prst="rect">
            <a:avLst/>
          </a:prstGeom>
          <a:blipFill dpi="0" rotWithShape="1">
            <a:blip r:embed="rId3"/>
            <a:srcRect/>
            <a:stretch>
              <a:fillRect/>
            </a:stretch>
          </a:blipFill>
          <a:ln w="571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pic>
        <p:nvPicPr>
          <p:cNvPr id="8204" name="Picture 12" descr="01"/>
          <p:cNvPicPr>
            <a:picLocks noChangeAspect="1" noChangeArrowheads="1"/>
          </p:cNvPicPr>
          <p:nvPr/>
        </p:nvPicPr>
        <p:blipFill>
          <a:blip r:embed="rId4">
            <a:extLst>
              <a:ext uri="{28A0092B-C50C-407E-A947-70E740481C1C}">
                <a14:useLocalDpi xmlns:a14="http://schemas.microsoft.com/office/drawing/2010/main" val="0"/>
              </a:ext>
            </a:extLst>
          </a:blip>
          <a:srcRect l="15326" b="6250"/>
          <a:stretch>
            <a:fillRect/>
          </a:stretch>
        </p:blipFill>
        <p:spPr bwMode="gray">
          <a:xfrm>
            <a:off x="2466975" y="0"/>
            <a:ext cx="2105025" cy="6858000"/>
          </a:xfrm>
          <a:prstGeom prst="rect">
            <a:avLst/>
          </a:prstGeom>
          <a:noFill/>
          <a:extLst>
            <a:ext uri="{909E8E84-426E-40DD-AFC4-6F175D3DCCD1}">
              <a14:hiddenFill xmlns:a14="http://schemas.microsoft.com/office/drawing/2010/main">
                <a:solidFill>
                  <a:srgbClr val="FFFFFF"/>
                </a:solidFill>
              </a14:hiddenFill>
            </a:ext>
          </a:extLst>
        </p:spPr>
      </p:pic>
      <p:sp>
        <p:nvSpPr>
          <p:cNvPr id="8199" name="Freeform 7"/>
          <p:cNvSpPr>
            <a:spLocks/>
          </p:cNvSpPr>
          <p:nvPr/>
        </p:nvSpPr>
        <p:spPr bwMode="gray">
          <a:xfrm>
            <a:off x="2895600" y="0"/>
            <a:ext cx="62484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194" name="Rectangle 2"/>
          <p:cNvSpPr>
            <a:spLocks noGrp="1" noChangeArrowheads="1"/>
          </p:cNvSpPr>
          <p:nvPr>
            <p:ph type="ctrTitle"/>
          </p:nvPr>
        </p:nvSpPr>
        <p:spPr>
          <a:xfrm>
            <a:off x="3048000" y="1295400"/>
            <a:ext cx="5638800" cy="1012825"/>
          </a:xfrm>
        </p:spPr>
        <p:txBody>
          <a:bodyPr/>
          <a:lstStyle>
            <a:lvl1pPr algn="r">
              <a:defRPr sz="5500"/>
            </a:lvl1pPr>
          </a:lstStyle>
          <a:p>
            <a:pPr lvl="0"/>
            <a:r>
              <a:rPr lang="ru-RU" noProof="0" smtClean="0"/>
              <a:t>Образец заголовка</a:t>
            </a:r>
            <a:endParaRPr lang="en-US" noProof="0" smtClean="0"/>
          </a:p>
        </p:txBody>
      </p:sp>
      <p:sp>
        <p:nvSpPr>
          <p:cNvPr id="8195" name="Rectangle 3"/>
          <p:cNvSpPr>
            <a:spLocks noGrp="1" noChangeArrowheads="1"/>
          </p:cNvSpPr>
          <p:nvPr>
            <p:ph type="subTitle" idx="1"/>
          </p:nvPr>
        </p:nvSpPr>
        <p:spPr>
          <a:xfrm>
            <a:off x="3733800" y="2514600"/>
            <a:ext cx="4953000" cy="533400"/>
          </a:xfrm>
          <a:effectLst>
            <a:outerShdw dist="17961" dir="2700000" algn="ctr" rotWithShape="0">
              <a:schemeClr val="bg2"/>
            </a:outerShdw>
          </a:effectLst>
        </p:spPr>
        <p:txBody>
          <a:bodyPr/>
          <a:lstStyle>
            <a:lvl1pPr marL="0" indent="0" algn="r">
              <a:buFontTx/>
              <a:buNone/>
              <a:defRPr sz="2000"/>
            </a:lvl1pPr>
          </a:lstStyle>
          <a:p>
            <a:pPr lvl="0"/>
            <a:r>
              <a:rPr lang="ru-RU" noProof="0" smtClean="0"/>
              <a:t>Образец подзаголовка</a:t>
            </a:r>
            <a:endParaRPr lang="en-US" noProof="0" smtClean="0"/>
          </a:p>
        </p:txBody>
      </p:sp>
      <p:sp>
        <p:nvSpPr>
          <p:cNvPr id="8196" name="Rectangle 4"/>
          <p:cNvSpPr>
            <a:spLocks noGrp="1" noChangeArrowheads="1"/>
          </p:cNvSpPr>
          <p:nvPr>
            <p:ph type="dt" sz="half" idx="2"/>
          </p:nvPr>
        </p:nvSpPr>
        <p:spPr>
          <a:xfrm>
            <a:off x="457200" y="6477000"/>
            <a:ext cx="2133600" cy="244475"/>
          </a:xfrm>
        </p:spPr>
        <p:txBody>
          <a:bodyPr/>
          <a:lstStyle>
            <a:lvl1pPr>
              <a:defRPr/>
            </a:lvl1pPr>
          </a:lstStyle>
          <a:p>
            <a:endParaRPr lang="en-US"/>
          </a:p>
        </p:txBody>
      </p:sp>
      <p:sp>
        <p:nvSpPr>
          <p:cNvPr id="8197" name="Rectangle 5"/>
          <p:cNvSpPr>
            <a:spLocks noGrp="1" noChangeArrowheads="1"/>
          </p:cNvSpPr>
          <p:nvPr>
            <p:ph type="ftr" sz="quarter" idx="3"/>
          </p:nvPr>
        </p:nvSpPr>
        <p:spPr>
          <a:xfrm>
            <a:off x="3124200" y="6477000"/>
            <a:ext cx="2895600" cy="244475"/>
          </a:xfrm>
        </p:spPr>
        <p:txBody>
          <a:bodyPr/>
          <a:lstStyle>
            <a:lvl1pPr>
              <a:defRPr/>
            </a:lvl1pPr>
          </a:lstStyle>
          <a:p>
            <a:endParaRPr lang="en-US"/>
          </a:p>
        </p:txBody>
      </p:sp>
      <p:sp>
        <p:nvSpPr>
          <p:cNvPr id="8198" name="Rectangle 6"/>
          <p:cNvSpPr>
            <a:spLocks noGrp="1" noChangeArrowheads="1"/>
          </p:cNvSpPr>
          <p:nvPr>
            <p:ph type="sldNum" sz="quarter" idx="4"/>
          </p:nvPr>
        </p:nvSpPr>
        <p:spPr>
          <a:xfrm>
            <a:off x="6553200" y="6477000"/>
            <a:ext cx="2133600" cy="244475"/>
          </a:xfrm>
        </p:spPr>
        <p:txBody>
          <a:bodyPr/>
          <a:lstStyle>
            <a:lvl1pPr>
              <a:defRPr/>
            </a:lvl1pPr>
          </a:lstStyle>
          <a:p>
            <a:fld id="{4E7BA744-995A-4AE3-93F7-470D2716DAC9}" type="slidenum">
              <a:rPr lang="en-US"/>
              <a:pPr/>
              <a:t>‹#›</a:t>
            </a:fld>
            <a:endParaRPr lang="en-US"/>
          </a:p>
        </p:txBody>
      </p:sp>
      <p:sp>
        <p:nvSpPr>
          <p:cNvPr id="8203" name="Text Box 11"/>
          <p:cNvSpPr txBox="1">
            <a:spLocks noChangeArrowheads="1"/>
          </p:cNvSpPr>
          <p:nvPr/>
        </p:nvSpPr>
        <p:spPr bwMode="gray">
          <a:xfrm>
            <a:off x="7772400" y="6186488"/>
            <a:ext cx="1035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L/O/G/O</a:t>
            </a:r>
          </a:p>
        </p:txBody>
      </p:sp>
      <p:sp>
        <p:nvSpPr>
          <p:cNvPr id="8205" name="Line 13"/>
          <p:cNvSpPr>
            <a:spLocks noChangeShapeType="1"/>
          </p:cNvSpPr>
          <p:nvPr/>
        </p:nvSpPr>
        <p:spPr bwMode="gray">
          <a:xfrm>
            <a:off x="3657600" y="5257800"/>
            <a:ext cx="50292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206" name="Line 14"/>
          <p:cNvSpPr>
            <a:spLocks noChangeShapeType="1"/>
          </p:cNvSpPr>
          <p:nvPr/>
        </p:nvSpPr>
        <p:spPr bwMode="gray">
          <a:xfrm>
            <a:off x="3657600" y="5486400"/>
            <a:ext cx="50292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207" name="Line 15"/>
          <p:cNvSpPr>
            <a:spLocks noChangeShapeType="1"/>
          </p:cNvSpPr>
          <p:nvPr/>
        </p:nvSpPr>
        <p:spPr bwMode="gray">
          <a:xfrm>
            <a:off x="3657600" y="5715000"/>
            <a:ext cx="50292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208" name="Line 16"/>
          <p:cNvSpPr>
            <a:spLocks noChangeShapeType="1"/>
          </p:cNvSpPr>
          <p:nvPr/>
        </p:nvSpPr>
        <p:spPr bwMode="gray">
          <a:xfrm>
            <a:off x="3657600" y="5943600"/>
            <a:ext cx="50292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8209" name="Line 17"/>
          <p:cNvSpPr>
            <a:spLocks noChangeShapeType="1"/>
          </p:cNvSpPr>
          <p:nvPr/>
        </p:nvSpPr>
        <p:spPr bwMode="gray">
          <a:xfrm>
            <a:off x="3657600" y="6172200"/>
            <a:ext cx="50292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pic>
        <p:nvPicPr>
          <p:cNvPr id="8221" name="Picture 29" descr="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444625" y="0"/>
            <a:ext cx="384175" cy="614363"/>
          </a:xfrm>
          <a:prstGeom prst="rect">
            <a:avLst/>
          </a:prstGeom>
          <a:noFill/>
          <a:extLst>
            <a:ext uri="{909E8E84-426E-40DD-AFC4-6F175D3DCCD1}">
              <a14:hiddenFill xmlns:a14="http://schemas.microsoft.com/office/drawing/2010/main">
                <a:solidFill>
                  <a:srgbClr val="FFFFFF"/>
                </a:solidFill>
              </a14:hiddenFill>
            </a:ext>
          </a:extLst>
        </p:spPr>
      </p:pic>
      <p:pic>
        <p:nvPicPr>
          <p:cNvPr id="8222" name="Picture 30" descr="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1676400" y="1193800"/>
            <a:ext cx="396875" cy="635000"/>
          </a:xfrm>
          <a:prstGeom prst="rect">
            <a:avLst/>
          </a:prstGeom>
          <a:noFill/>
          <a:extLst>
            <a:ext uri="{909E8E84-426E-40DD-AFC4-6F175D3DCCD1}">
              <a14:hiddenFill xmlns:a14="http://schemas.microsoft.com/office/drawing/2010/main">
                <a:solidFill>
                  <a:srgbClr val="FFFFFF"/>
                </a:solidFill>
              </a14:hiddenFill>
            </a:ext>
          </a:extLst>
        </p:spPr>
      </p:pic>
      <p:pic>
        <p:nvPicPr>
          <p:cNvPr id="8226" name="Picture 34" descr="0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3657600" y="4884738"/>
            <a:ext cx="2971800" cy="20494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8219"/>
                                        </p:tgtEl>
                                        <p:attrNameLst>
                                          <p:attrName>style.visibility</p:attrName>
                                        </p:attrNameLst>
                                      </p:cBhvr>
                                      <p:to>
                                        <p:strVal val="visible"/>
                                      </p:to>
                                    </p:set>
                                    <p:animEffect transition="in" filter="fade">
                                      <p:cBhvr>
                                        <p:cTn id="7" dur="800" decel="100000"/>
                                        <p:tgtEl>
                                          <p:spTgt spid="8219"/>
                                        </p:tgtEl>
                                      </p:cBhvr>
                                    </p:animEffect>
                                    <p:anim calcmode="lin" valueType="num">
                                      <p:cBhvr>
                                        <p:cTn id="8" dur="800" decel="100000" fill="hold"/>
                                        <p:tgtEl>
                                          <p:spTgt spid="8219"/>
                                        </p:tgtEl>
                                        <p:attrNameLst>
                                          <p:attrName>style.rotation</p:attrName>
                                        </p:attrNameLst>
                                      </p:cBhvr>
                                      <p:tavLst>
                                        <p:tav tm="0">
                                          <p:val>
                                            <p:fltVal val="-90"/>
                                          </p:val>
                                        </p:tav>
                                        <p:tav tm="100000">
                                          <p:val>
                                            <p:fltVal val="0"/>
                                          </p:val>
                                        </p:tav>
                                      </p:tavLst>
                                    </p:anim>
                                    <p:anim calcmode="lin" valueType="num">
                                      <p:cBhvr>
                                        <p:cTn id="9" dur="800" decel="100000" fill="hold"/>
                                        <p:tgtEl>
                                          <p:spTgt spid="8219"/>
                                        </p:tgtEl>
                                        <p:attrNameLst>
                                          <p:attrName>ppt_x</p:attrName>
                                        </p:attrNameLst>
                                      </p:cBhvr>
                                      <p:tavLst>
                                        <p:tav tm="0">
                                          <p:val>
                                            <p:strVal val="#ppt_x+0.4"/>
                                          </p:val>
                                        </p:tav>
                                        <p:tav tm="100000">
                                          <p:val>
                                            <p:strVal val="#ppt_x-0.05"/>
                                          </p:val>
                                        </p:tav>
                                      </p:tavLst>
                                    </p:anim>
                                    <p:anim calcmode="lin" valueType="num">
                                      <p:cBhvr>
                                        <p:cTn id="10" dur="800" decel="100000" fill="hold"/>
                                        <p:tgtEl>
                                          <p:spTgt spid="82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2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219"/>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8217"/>
                                        </p:tgtEl>
                                        <p:attrNameLst>
                                          <p:attrName>style.visibility</p:attrName>
                                        </p:attrNameLst>
                                      </p:cBhvr>
                                      <p:to>
                                        <p:strVal val="visible"/>
                                      </p:to>
                                    </p:set>
                                    <p:animEffect transition="in" filter="fade">
                                      <p:cBhvr>
                                        <p:cTn id="16" dur="800" decel="100000"/>
                                        <p:tgtEl>
                                          <p:spTgt spid="8217"/>
                                        </p:tgtEl>
                                      </p:cBhvr>
                                    </p:animEffect>
                                    <p:anim calcmode="lin" valueType="num">
                                      <p:cBhvr>
                                        <p:cTn id="17" dur="800" decel="100000" fill="hold"/>
                                        <p:tgtEl>
                                          <p:spTgt spid="8217"/>
                                        </p:tgtEl>
                                        <p:attrNameLst>
                                          <p:attrName>style.rotation</p:attrName>
                                        </p:attrNameLst>
                                      </p:cBhvr>
                                      <p:tavLst>
                                        <p:tav tm="0">
                                          <p:val>
                                            <p:fltVal val="-90"/>
                                          </p:val>
                                        </p:tav>
                                        <p:tav tm="100000">
                                          <p:val>
                                            <p:fltVal val="0"/>
                                          </p:val>
                                        </p:tav>
                                      </p:tavLst>
                                    </p:anim>
                                    <p:anim calcmode="lin" valueType="num">
                                      <p:cBhvr>
                                        <p:cTn id="18" dur="800" decel="100000" fill="hold"/>
                                        <p:tgtEl>
                                          <p:spTgt spid="8217"/>
                                        </p:tgtEl>
                                        <p:attrNameLst>
                                          <p:attrName>ppt_x</p:attrName>
                                        </p:attrNameLst>
                                      </p:cBhvr>
                                      <p:tavLst>
                                        <p:tav tm="0">
                                          <p:val>
                                            <p:strVal val="#ppt_x+0.4"/>
                                          </p:val>
                                        </p:tav>
                                        <p:tav tm="100000">
                                          <p:val>
                                            <p:strVal val="#ppt_x-0.05"/>
                                          </p:val>
                                        </p:tav>
                                      </p:tavLst>
                                    </p:anim>
                                    <p:anim calcmode="lin" valueType="num">
                                      <p:cBhvr>
                                        <p:cTn id="19" dur="800" decel="100000" fill="hold"/>
                                        <p:tgtEl>
                                          <p:spTgt spid="8217"/>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217"/>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217"/>
                                        </p:tgtEl>
                                        <p:attrNameLst>
                                          <p:attrName>ppt_y</p:attrName>
                                        </p:attrNameLst>
                                      </p:cBhvr>
                                      <p:tavLst>
                                        <p:tav tm="0">
                                          <p:val>
                                            <p:strVal val="#ppt_y+0.1"/>
                                          </p:val>
                                        </p:tav>
                                        <p:tav tm="100000">
                                          <p:val>
                                            <p:strVal val="#ppt_y"/>
                                          </p:val>
                                        </p:tav>
                                      </p:tavLst>
                                    </p:anim>
                                  </p:childTnLst>
                                </p:cTn>
                              </p:par>
                            </p:childTnLst>
                          </p:cTn>
                        </p:par>
                        <p:par>
                          <p:cTn id="22" fill="hold" nodeType="afterGroup">
                            <p:stCondLst>
                              <p:cond delay="2000"/>
                            </p:stCondLst>
                            <p:childTnLst>
                              <p:par>
                                <p:cTn id="23" presetID="47" presetClass="entr" presetSubtype="0" fill="hold" nodeType="afterEffect">
                                  <p:stCondLst>
                                    <p:cond delay="0"/>
                                  </p:stCondLst>
                                  <p:childTnLst>
                                    <p:set>
                                      <p:cBhvr>
                                        <p:cTn id="24" dur="1" fill="hold">
                                          <p:stCondLst>
                                            <p:cond delay="0"/>
                                          </p:stCondLst>
                                        </p:cTn>
                                        <p:tgtEl>
                                          <p:spTgt spid="8221"/>
                                        </p:tgtEl>
                                        <p:attrNameLst>
                                          <p:attrName>style.visibility</p:attrName>
                                        </p:attrNameLst>
                                      </p:cBhvr>
                                      <p:to>
                                        <p:strVal val="visible"/>
                                      </p:to>
                                    </p:set>
                                    <p:animEffect transition="in" filter="fade">
                                      <p:cBhvr>
                                        <p:cTn id="25" dur="1000"/>
                                        <p:tgtEl>
                                          <p:spTgt spid="8221"/>
                                        </p:tgtEl>
                                      </p:cBhvr>
                                    </p:animEffect>
                                    <p:anim calcmode="lin" valueType="num">
                                      <p:cBhvr>
                                        <p:cTn id="26" dur="1000" fill="hold"/>
                                        <p:tgtEl>
                                          <p:spTgt spid="8221"/>
                                        </p:tgtEl>
                                        <p:attrNameLst>
                                          <p:attrName>ppt_x</p:attrName>
                                        </p:attrNameLst>
                                      </p:cBhvr>
                                      <p:tavLst>
                                        <p:tav tm="0">
                                          <p:val>
                                            <p:strVal val="#ppt_x"/>
                                          </p:val>
                                        </p:tav>
                                        <p:tav tm="100000">
                                          <p:val>
                                            <p:strVal val="#ppt_x"/>
                                          </p:val>
                                        </p:tav>
                                      </p:tavLst>
                                    </p:anim>
                                    <p:anim calcmode="lin" valueType="num">
                                      <p:cBhvr>
                                        <p:cTn id="27" dur="1000" fill="hold"/>
                                        <p:tgtEl>
                                          <p:spTgt spid="8221"/>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000"/>
                            </p:stCondLst>
                            <p:childTnLst>
                              <p:par>
                                <p:cTn id="29" presetID="47" presetClass="entr" presetSubtype="0" fill="hold" nodeType="afterEffect">
                                  <p:stCondLst>
                                    <p:cond delay="0"/>
                                  </p:stCondLst>
                                  <p:childTnLst>
                                    <p:set>
                                      <p:cBhvr>
                                        <p:cTn id="30" dur="1" fill="hold">
                                          <p:stCondLst>
                                            <p:cond delay="0"/>
                                          </p:stCondLst>
                                        </p:cTn>
                                        <p:tgtEl>
                                          <p:spTgt spid="8222"/>
                                        </p:tgtEl>
                                        <p:attrNameLst>
                                          <p:attrName>style.visibility</p:attrName>
                                        </p:attrNameLst>
                                      </p:cBhvr>
                                      <p:to>
                                        <p:strVal val="visible"/>
                                      </p:to>
                                    </p:set>
                                    <p:animEffect transition="in" filter="fade">
                                      <p:cBhvr>
                                        <p:cTn id="31" dur="1000"/>
                                        <p:tgtEl>
                                          <p:spTgt spid="8222"/>
                                        </p:tgtEl>
                                      </p:cBhvr>
                                    </p:animEffect>
                                    <p:anim calcmode="lin" valueType="num">
                                      <p:cBhvr>
                                        <p:cTn id="32" dur="1000" fill="hold"/>
                                        <p:tgtEl>
                                          <p:spTgt spid="8222"/>
                                        </p:tgtEl>
                                        <p:attrNameLst>
                                          <p:attrName>ppt_x</p:attrName>
                                        </p:attrNameLst>
                                      </p:cBhvr>
                                      <p:tavLst>
                                        <p:tav tm="0">
                                          <p:val>
                                            <p:strVal val="#ppt_x"/>
                                          </p:val>
                                        </p:tav>
                                        <p:tav tm="100000">
                                          <p:val>
                                            <p:strVal val="#ppt_x"/>
                                          </p:val>
                                        </p:tav>
                                      </p:tavLst>
                                    </p:anim>
                                    <p:anim calcmode="lin" valueType="num">
                                      <p:cBhvr>
                                        <p:cTn id="33" dur="1000" fill="hold"/>
                                        <p:tgtEl>
                                          <p:spTgt spid="8222"/>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000"/>
                            </p:stCondLst>
                            <p:childTnLst>
                              <p:par>
                                <p:cTn id="35" presetID="26" presetClass="entr" presetSubtype="0" fill="hold" nodeType="afterEffect">
                                  <p:stCondLst>
                                    <p:cond delay="0"/>
                                  </p:stCondLst>
                                  <p:childTnLst>
                                    <p:set>
                                      <p:cBhvr>
                                        <p:cTn id="36" dur="1" fill="hold">
                                          <p:stCondLst>
                                            <p:cond delay="0"/>
                                          </p:stCondLst>
                                        </p:cTn>
                                        <p:tgtEl>
                                          <p:spTgt spid="8226"/>
                                        </p:tgtEl>
                                        <p:attrNameLst>
                                          <p:attrName>style.visibility</p:attrName>
                                        </p:attrNameLst>
                                      </p:cBhvr>
                                      <p:to>
                                        <p:strVal val="visible"/>
                                      </p:to>
                                    </p:set>
                                    <p:animEffect transition="in" filter="wipe(down)">
                                      <p:cBhvr>
                                        <p:cTn id="37" dur="580">
                                          <p:stCondLst>
                                            <p:cond delay="0"/>
                                          </p:stCondLst>
                                        </p:cTn>
                                        <p:tgtEl>
                                          <p:spTgt spid="8226"/>
                                        </p:tgtEl>
                                      </p:cBhvr>
                                    </p:animEffect>
                                    <p:anim calcmode="lin" valueType="num">
                                      <p:cBhvr>
                                        <p:cTn id="38" dur="1822" tmFilter="0,0; 0.14,0.36; 0.43,0.73; 0.71,0.91; 1.0,1.0">
                                          <p:stCondLst>
                                            <p:cond delay="0"/>
                                          </p:stCondLst>
                                        </p:cTn>
                                        <p:tgtEl>
                                          <p:spTgt spid="8226"/>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8226"/>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8226"/>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8226"/>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8226"/>
                                        </p:tgtEl>
                                        <p:attrNameLst>
                                          <p:attrName>ppt_y</p:attrName>
                                        </p:attrNameLst>
                                      </p:cBhvr>
                                      <p:tavLst>
                                        <p:tav tm="0" fmla="#ppt_y-sin(pi*$)/81">
                                          <p:val>
                                            <p:fltVal val="0"/>
                                          </p:val>
                                        </p:tav>
                                        <p:tav tm="100000">
                                          <p:val>
                                            <p:fltVal val="1"/>
                                          </p:val>
                                        </p:tav>
                                      </p:tavLst>
                                    </p:anim>
                                    <p:animScale>
                                      <p:cBhvr>
                                        <p:cTn id="43" dur="26">
                                          <p:stCondLst>
                                            <p:cond delay="650"/>
                                          </p:stCondLst>
                                        </p:cTn>
                                        <p:tgtEl>
                                          <p:spTgt spid="8226"/>
                                        </p:tgtEl>
                                      </p:cBhvr>
                                      <p:to x="100000" y="60000"/>
                                    </p:animScale>
                                    <p:animScale>
                                      <p:cBhvr>
                                        <p:cTn id="44" dur="166" decel="50000">
                                          <p:stCondLst>
                                            <p:cond delay="676"/>
                                          </p:stCondLst>
                                        </p:cTn>
                                        <p:tgtEl>
                                          <p:spTgt spid="8226"/>
                                        </p:tgtEl>
                                      </p:cBhvr>
                                      <p:to x="100000" y="100000"/>
                                    </p:animScale>
                                    <p:animScale>
                                      <p:cBhvr>
                                        <p:cTn id="45" dur="26">
                                          <p:stCondLst>
                                            <p:cond delay="1312"/>
                                          </p:stCondLst>
                                        </p:cTn>
                                        <p:tgtEl>
                                          <p:spTgt spid="8226"/>
                                        </p:tgtEl>
                                      </p:cBhvr>
                                      <p:to x="100000" y="80000"/>
                                    </p:animScale>
                                    <p:animScale>
                                      <p:cBhvr>
                                        <p:cTn id="46" dur="166" decel="50000">
                                          <p:stCondLst>
                                            <p:cond delay="1338"/>
                                          </p:stCondLst>
                                        </p:cTn>
                                        <p:tgtEl>
                                          <p:spTgt spid="8226"/>
                                        </p:tgtEl>
                                      </p:cBhvr>
                                      <p:to x="100000" y="100000"/>
                                    </p:animScale>
                                    <p:animScale>
                                      <p:cBhvr>
                                        <p:cTn id="47" dur="26">
                                          <p:stCondLst>
                                            <p:cond delay="1642"/>
                                          </p:stCondLst>
                                        </p:cTn>
                                        <p:tgtEl>
                                          <p:spTgt spid="8226"/>
                                        </p:tgtEl>
                                      </p:cBhvr>
                                      <p:to x="100000" y="90000"/>
                                    </p:animScale>
                                    <p:animScale>
                                      <p:cBhvr>
                                        <p:cTn id="48" dur="166" decel="50000">
                                          <p:stCondLst>
                                            <p:cond delay="1668"/>
                                          </p:stCondLst>
                                        </p:cTn>
                                        <p:tgtEl>
                                          <p:spTgt spid="8226"/>
                                        </p:tgtEl>
                                      </p:cBhvr>
                                      <p:to x="100000" y="100000"/>
                                    </p:animScale>
                                    <p:animScale>
                                      <p:cBhvr>
                                        <p:cTn id="49" dur="26">
                                          <p:stCondLst>
                                            <p:cond delay="1808"/>
                                          </p:stCondLst>
                                        </p:cTn>
                                        <p:tgtEl>
                                          <p:spTgt spid="8226"/>
                                        </p:tgtEl>
                                      </p:cBhvr>
                                      <p:to x="100000" y="95000"/>
                                    </p:animScale>
                                    <p:animScale>
                                      <p:cBhvr>
                                        <p:cTn id="50" dur="166" decel="50000">
                                          <p:stCondLst>
                                            <p:cond delay="1834"/>
                                          </p:stCondLst>
                                        </p:cTn>
                                        <p:tgtEl>
                                          <p:spTgt spid="82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9" grpId="0" animBg="1"/>
      <p:bldP spid="821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A6910AC-F8F5-49E6-A107-B961CA6BE162}" type="slidenum">
              <a:rPr lang="en-US"/>
              <a:pPr/>
              <a:t>‹#›</a:t>
            </a:fld>
            <a:endParaRPr lang="en-US"/>
          </a:p>
        </p:txBody>
      </p:sp>
    </p:spTree>
    <p:extLst>
      <p:ext uri="{BB962C8B-B14F-4D97-AF65-F5344CB8AC3E}">
        <p14:creationId xmlns:p14="http://schemas.microsoft.com/office/powerpoint/2010/main" val="2561982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76200"/>
            <a:ext cx="2057400" cy="60499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76200"/>
            <a:ext cx="6019800" cy="60499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AD100F4-A599-4911-AC91-ECEB358CC6A4}" type="slidenum">
              <a:rPr lang="en-US"/>
              <a:pPr/>
              <a:t>‹#›</a:t>
            </a:fld>
            <a:endParaRPr lang="en-US"/>
          </a:p>
        </p:txBody>
      </p:sp>
    </p:spTree>
    <p:extLst>
      <p:ext uri="{BB962C8B-B14F-4D97-AF65-F5344CB8AC3E}">
        <p14:creationId xmlns:p14="http://schemas.microsoft.com/office/powerpoint/2010/main" val="3241000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FA3F5D1-E2C3-4985-836D-1232DFA66F5A}" type="slidenum">
              <a:rPr lang="en-US"/>
              <a:pPr/>
              <a:t>‹#›</a:t>
            </a:fld>
            <a:endParaRPr lang="en-US"/>
          </a:p>
        </p:txBody>
      </p:sp>
    </p:spTree>
    <p:extLst>
      <p:ext uri="{BB962C8B-B14F-4D97-AF65-F5344CB8AC3E}">
        <p14:creationId xmlns:p14="http://schemas.microsoft.com/office/powerpoint/2010/main" val="3258889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BED48F3-35C3-457A-A856-2F40040EA3D8}" type="slidenum">
              <a:rPr lang="en-US"/>
              <a:pPr/>
              <a:t>‹#›</a:t>
            </a:fld>
            <a:endParaRPr lang="en-US"/>
          </a:p>
        </p:txBody>
      </p:sp>
    </p:spTree>
    <p:extLst>
      <p:ext uri="{BB962C8B-B14F-4D97-AF65-F5344CB8AC3E}">
        <p14:creationId xmlns:p14="http://schemas.microsoft.com/office/powerpoint/2010/main" val="2185199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5A82DD77-0F8D-4CF3-8DEF-FF2B6A45E110}" type="slidenum">
              <a:rPr lang="en-US"/>
              <a:pPr/>
              <a:t>‹#›</a:t>
            </a:fld>
            <a:endParaRPr lang="en-US"/>
          </a:p>
        </p:txBody>
      </p:sp>
    </p:spTree>
    <p:extLst>
      <p:ext uri="{BB962C8B-B14F-4D97-AF65-F5344CB8AC3E}">
        <p14:creationId xmlns:p14="http://schemas.microsoft.com/office/powerpoint/2010/main" val="1680135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25DD957C-B599-42EB-B450-87D78BB751F7}" type="slidenum">
              <a:rPr lang="en-US"/>
              <a:pPr/>
              <a:t>‹#›</a:t>
            </a:fld>
            <a:endParaRPr lang="en-US"/>
          </a:p>
        </p:txBody>
      </p:sp>
    </p:spTree>
    <p:extLst>
      <p:ext uri="{BB962C8B-B14F-4D97-AF65-F5344CB8AC3E}">
        <p14:creationId xmlns:p14="http://schemas.microsoft.com/office/powerpoint/2010/main" val="940531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2FDDFA14-6F50-4D9D-BD4A-C0DFFAEDF342}" type="slidenum">
              <a:rPr lang="en-US"/>
              <a:pPr/>
              <a:t>‹#›</a:t>
            </a:fld>
            <a:endParaRPr lang="en-US"/>
          </a:p>
        </p:txBody>
      </p:sp>
    </p:spTree>
    <p:extLst>
      <p:ext uri="{BB962C8B-B14F-4D97-AF65-F5344CB8AC3E}">
        <p14:creationId xmlns:p14="http://schemas.microsoft.com/office/powerpoint/2010/main" val="3420594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0AFAEC80-4BF7-4B94-B3FE-B9BE99F18546}" type="slidenum">
              <a:rPr lang="en-US"/>
              <a:pPr/>
              <a:t>‹#›</a:t>
            </a:fld>
            <a:endParaRPr lang="en-US"/>
          </a:p>
        </p:txBody>
      </p:sp>
    </p:spTree>
    <p:extLst>
      <p:ext uri="{BB962C8B-B14F-4D97-AF65-F5344CB8AC3E}">
        <p14:creationId xmlns:p14="http://schemas.microsoft.com/office/powerpoint/2010/main" val="1039314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53AE9E38-1A99-46A4-87BD-BEBAA6B14B98}" type="slidenum">
              <a:rPr lang="en-US"/>
              <a:pPr/>
              <a:t>‹#›</a:t>
            </a:fld>
            <a:endParaRPr lang="en-US"/>
          </a:p>
        </p:txBody>
      </p:sp>
    </p:spTree>
    <p:extLst>
      <p:ext uri="{BB962C8B-B14F-4D97-AF65-F5344CB8AC3E}">
        <p14:creationId xmlns:p14="http://schemas.microsoft.com/office/powerpoint/2010/main" val="384732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BFE97B6A-8EBA-4BB2-BBB7-EE141D21C179}" type="slidenum">
              <a:rPr lang="en-US"/>
              <a:pPr/>
              <a:t>‹#›</a:t>
            </a:fld>
            <a:endParaRPr lang="en-US"/>
          </a:p>
        </p:txBody>
      </p:sp>
    </p:spTree>
    <p:extLst>
      <p:ext uri="{BB962C8B-B14F-4D97-AF65-F5344CB8AC3E}">
        <p14:creationId xmlns:p14="http://schemas.microsoft.com/office/powerpoint/2010/main" val="1209817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54" name="Picture 30" descr="01"/>
          <p:cNvPicPr>
            <a:picLocks noChangeAspect="1" noChangeArrowheads="1"/>
          </p:cNvPicPr>
          <p:nvPr/>
        </p:nvPicPr>
        <p:blipFill>
          <a:blip r:embed="rId13">
            <a:extLst>
              <a:ext uri="{28A0092B-C50C-407E-A947-70E740481C1C}">
                <a14:useLocalDpi xmlns:a14="http://schemas.microsoft.com/office/drawing/2010/main" val="0"/>
              </a:ext>
            </a:extLst>
          </a:blip>
          <a:srcRect l="17242" b="6250"/>
          <a:stretch>
            <a:fillRect/>
          </a:stretch>
        </p:blipFill>
        <p:spPr bwMode="gray">
          <a:xfrm>
            <a:off x="152400" y="0"/>
            <a:ext cx="1447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55" name="Freeform 31"/>
          <p:cNvSpPr>
            <a:spLocks/>
          </p:cNvSpPr>
          <p:nvPr/>
        </p:nvSpPr>
        <p:spPr bwMode="ltGray">
          <a:xfrm>
            <a:off x="228600" y="0"/>
            <a:ext cx="8915400" cy="6883400"/>
          </a:xfrm>
          <a:custGeom>
            <a:avLst/>
            <a:gdLst>
              <a:gd name="T0" fmla="*/ 312 w 5480"/>
              <a:gd name="T1" fmla="*/ 4336 h 4336"/>
              <a:gd name="T2" fmla="*/ 0 w 5480"/>
              <a:gd name="T3" fmla="*/ 0 h 4336"/>
              <a:gd name="T4" fmla="*/ 5480 w 5480"/>
              <a:gd name="T5" fmla="*/ 0 h 4336"/>
              <a:gd name="T6" fmla="*/ 5480 w 5480"/>
              <a:gd name="T7" fmla="*/ 4320 h 4336"/>
              <a:gd name="T8" fmla="*/ 312 w 5480"/>
              <a:gd name="T9" fmla="*/ 4336 h 4336"/>
            </a:gdLst>
            <a:ahLst/>
            <a:cxnLst>
              <a:cxn ang="0">
                <a:pos x="T0" y="T1"/>
              </a:cxn>
              <a:cxn ang="0">
                <a:pos x="T2" y="T3"/>
              </a:cxn>
              <a:cxn ang="0">
                <a:pos x="T4" y="T5"/>
              </a:cxn>
              <a:cxn ang="0">
                <a:pos x="T6" y="T7"/>
              </a:cxn>
              <a:cxn ang="0">
                <a:pos x="T8" y="T9"/>
              </a:cxn>
            </a:cxnLst>
            <a:rect l="0" t="0" r="r" b="b"/>
            <a:pathLst>
              <a:path w="5480" h="4336">
                <a:moveTo>
                  <a:pt x="312" y="4336"/>
                </a:moveTo>
                <a:lnTo>
                  <a:pt x="0" y="0"/>
                </a:lnTo>
                <a:lnTo>
                  <a:pt x="5480" y="0"/>
                </a:lnTo>
                <a:lnTo>
                  <a:pt x="5480" y="4320"/>
                </a:lnTo>
                <a:lnTo>
                  <a:pt x="312" y="4336"/>
                </a:lnTo>
                <a:close/>
              </a:path>
            </a:pathLst>
          </a:custGeom>
          <a:gradFill rotWithShape="1">
            <a:gsLst>
              <a:gs pos="0">
                <a:schemeClr val="folHlink">
                  <a:gamma/>
                  <a:tint val="33725"/>
                  <a:invGamma/>
                </a:schemeClr>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6" name="Rectangle 2"/>
          <p:cNvSpPr>
            <a:spLocks noGrp="1" noChangeArrowheads="1"/>
          </p:cNvSpPr>
          <p:nvPr>
            <p:ph type="title"/>
          </p:nvPr>
        </p:nvSpPr>
        <p:spPr bwMode="gray">
          <a:xfrm>
            <a:off x="914400" y="76200"/>
            <a:ext cx="6934200" cy="9144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pic>
        <p:nvPicPr>
          <p:cNvPr id="1044" name="Picture 20" descr="0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gray">
          <a:xfrm>
            <a:off x="76200" y="5638800"/>
            <a:ext cx="1676400" cy="1155700"/>
          </a:xfrm>
          <a:prstGeom prst="rect">
            <a:avLst/>
          </a:prstGeom>
          <a:noFill/>
          <a:extLst>
            <a:ext uri="{909E8E84-426E-40DD-AFC4-6F175D3DCCD1}">
              <a14:hiddenFill xmlns:a14="http://schemas.microsoft.com/office/drawing/2010/main">
                <a:solidFill>
                  <a:srgbClr val="FFFFFF"/>
                </a:solidFill>
              </a14:hiddenFill>
            </a:ext>
          </a:extLst>
        </p:spPr>
      </p:pic>
      <p:sp>
        <p:nvSpPr>
          <p:cNvPr id="1045" name="Text Box 21"/>
          <p:cNvSpPr txBox="1">
            <a:spLocks noChangeArrowheads="1"/>
          </p:cNvSpPr>
          <p:nvPr/>
        </p:nvSpPr>
        <p:spPr bwMode="gray">
          <a:xfrm>
            <a:off x="7050088" y="6465888"/>
            <a:ext cx="20177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a:t>www.themegallery.com</a:t>
            </a:r>
          </a:p>
        </p:txBody>
      </p:sp>
      <p:grpSp>
        <p:nvGrpSpPr>
          <p:cNvPr id="1046" name="Group 22"/>
          <p:cNvGrpSpPr>
            <a:grpSpLocks/>
          </p:cNvGrpSpPr>
          <p:nvPr/>
        </p:nvGrpSpPr>
        <p:grpSpPr bwMode="auto">
          <a:xfrm>
            <a:off x="762000" y="381000"/>
            <a:ext cx="6781800" cy="609600"/>
            <a:chOff x="480" y="240"/>
            <a:chExt cx="3168" cy="576"/>
          </a:xfrm>
        </p:grpSpPr>
        <p:sp>
          <p:nvSpPr>
            <p:cNvPr id="1047" name="Line 23"/>
            <p:cNvSpPr>
              <a:spLocks noChangeShapeType="1"/>
            </p:cNvSpPr>
            <p:nvPr userDrawn="1"/>
          </p:nvSpPr>
          <p:spPr bwMode="gray">
            <a:xfrm>
              <a:off x="480" y="240"/>
              <a:ext cx="3168" cy="0"/>
            </a:xfrm>
            <a:prstGeom prst="line">
              <a:avLst/>
            </a:prstGeom>
            <a:noFill/>
            <a:ln w="9525">
              <a:solidFill>
                <a:srgbClr val="FFFFD9">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48" name="Line 24"/>
            <p:cNvSpPr>
              <a:spLocks noChangeShapeType="1"/>
            </p:cNvSpPr>
            <p:nvPr userDrawn="1"/>
          </p:nvSpPr>
          <p:spPr bwMode="gray">
            <a:xfrm>
              <a:off x="480" y="384"/>
              <a:ext cx="3168" cy="0"/>
            </a:xfrm>
            <a:prstGeom prst="line">
              <a:avLst/>
            </a:prstGeom>
            <a:noFill/>
            <a:ln w="9525">
              <a:solidFill>
                <a:srgbClr val="FFFFD9">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49" name="Line 25"/>
            <p:cNvSpPr>
              <a:spLocks noChangeShapeType="1"/>
            </p:cNvSpPr>
            <p:nvPr userDrawn="1"/>
          </p:nvSpPr>
          <p:spPr bwMode="gray">
            <a:xfrm>
              <a:off x="480" y="528"/>
              <a:ext cx="3168" cy="0"/>
            </a:xfrm>
            <a:prstGeom prst="line">
              <a:avLst/>
            </a:prstGeom>
            <a:noFill/>
            <a:ln w="9525">
              <a:solidFill>
                <a:srgbClr val="FFFFD9">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50" name="Line 26"/>
            <p:cNvSpPr>
              <a:spLocks noChangeShapeType="1"/>
            </p:cNvSpPr>
            <p:nvPr userDrawn="1"/>
          </p:nvSpPr>
          <p:spPr bwMode="gray">
            <a:xfrm>
              <a:off x="480" y="672"/>
              <a:ext cx="3168" cy="0"/>
            </a:xfrm>
            <a:prstGeom prst="line">
              <a:avLst/>
            </a:prstGeom>
            <a:noFill/>
            <a:ln w="9525">
              <a:solidFill>
                <a:srgbClr val="FFFFD9">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51" name="Line 27"/>
            <p:cNvSpPr>
              <a:spLocks noChangeShapeType="1"/>
            </p:cNvSpPr>
            <p:nvPr userDrawn="1"/>
          </p:nvSpPr>
          <p:spPr bwMode="gray">
            <a:xfrm>
              <a:off x="480" y="816"/>
              <a:ext cx="3168" cy="0"/>
            </a:xfrm>
            <a:prstGeom prst="line">
              <a:avLst/>
            </a:prstGeom>
            <a:noFill/>
            <a:ln w="9525">
              <a:solidFill>
                <a:srgbClr val="FFFFD9">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grpSp>
        <p:nvGrpSpPr>
          <p:cNvPr id="1053" name="Group 29"/>
          <p:cNvGrpSpPr>
            <a:grpSpLocks/>
          </p:cNvGrpSpPr>
          <p:nvPr/>
        </p:nvGrpSpPr>
        <p:grpSpPr bwMode="auto">
          <a:xfrm>
            <a:off x="8013700" y="193675"/>
            <a:ext cx="901700" cy="971550"/>
            <a:chOff x="5048" y="122"/>
            <a:chExt cx="568" cy="612"/>
          </a:xfrm>
        </p:grpSpPr>
        <p:sp>
          <p:nvSpPr>
            <p:cNvPr id="1040" name="Rectangle 16" descr="02"/>
            <p:cNvSpPr>
              <a:spLocks noChangeArrowheads="1"/>
            </p:cNvSpPr>
            <p:nvPr userDrawn="1"/>
          </p:nvSpPr>
          <p:spPr bwMode="gray">
            <a:xfrm rot="1760290">
              <a:off x="5048" y="166"/>
              <a:ext cx="568" cy="568"/>
            </a:xfrm>
            <a:prstGeom prst="rect">
              <a:avLst/>
            </a:prstGeom>
            <a:blipFill dpi="0" rotWithShape="1">
              <a:blip r:embed="rId15"/>
              <a:srcRect/>
              <a:stretch>
                <a:fillRect/>
              </a:stretch>
            </a:blip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pic>
          <p:nvPicPr>
            <p:cNvPr id="1042" name="Picture 18" descr="03"/>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gray">
            <a:xfrm>
              <a:off x="5464" y="122"/>
              <a:ext cx="104" cy="16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52" name="Group 28"/>
          <p:cNvGrpSpPr>
            <a:grpSpLocks/>
          </p:cNvGrpSpPr>
          <p:nvPr/>
        </p:nvGrpSpPr>
        <p:grpSpPr bwMode="auto">
          <a:xfrm>
            <a:off x="7283450" y="0"/>
            <a:ext cx="1022350" cy="1233488"/>
            <a:chOff x="4588" y="0"/>
            <a:chExt cx="644" cy="777"/>
          </a:xfrm>
        </p:grpSpPr>
        <p:sp>
          <p:nvSpPr>
            <p:cNvPr id="1041" name="Rectangle 17" descr="01"/>
            <p:cNvSpPr>
              <a:spLocks noChangeArrowheads="1"/>
            </p:cNvSpPr>
            <p:nvPr userDrawn="1"/>
          </p:nvSpPr>
          <p:spPr bwMode="gray">
            <a:xfrm rot="682726">
              <a:off x="4588" y="133"/>
              <a:ext cx="644" cy="644"/>
            </a:xfrm>
            <a:prstGeom prst="rect">
              <a:avLst/>
            </a:prstGeom>
            <a:blipFill dpi="0" rotWithShape="1">
              <a:blip r:embed="rId17"/>
              <a:srcRect/>
              <a:stretch>
                <a:fillRect/>
              </a:stretch>
            </a:blipFill>
            <a:ln w="571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pic>
          <p:nvPicPr>
            <p:cNvPr id="1043" name="Picture 19" descr="04"/>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gray">
            <a:xfrm>
              <a:off x="4880" y="0"/>
              <a:ext cx="120" cy="192"/>
            </a:xfrm>
            <a:prstGeom prst="rect">
              <a:avLst/>
            </a:prstGeom>
            <a:noFill/>
            <a:extLst>
              <a:ext uri="{909E8E84-426E-40DD-AFC4-6F175D3DCCD1}">
                <a14:hiddenFill xmlns:a14="http://schemas.microsoft.com/office/drawing/2010/main">
                  <a:solidFill>
                    <a:srgbClr val="FFFFFF"/>
                  </a:solidFill>
                </a14:hiddenFill>
              </a:ext>
            </a:extLst>
          </p:spPr>
        </p:pic>
      </p:grpSp>
      <p:sp>
        <p:nvSpPr>
          <p:cNvPr id="1056" name="Rectangle 32"/>
          <p:cNvSpPr>
            <a:spLocks noGrp="1" noChangeArrowheads="1"/>
          </p:cNvSpPr>
          <p:nvPr>
            <p:ph type="dt" sz="half" idx="2"/>
          </p:nvPr>
        </p:nvSpPr>
        <p:spPr bwMode="gray">
          <a:xfrm>
            <a:off x="28194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57" name="Rectangle 33"/>
          <p:cNvSpPr>
            <a:spLocks noGrp="1" noChangeArrowheads="1"/>
          </p:cNvSpPr>
          <p:nvPr>
            <p:ph type="ftr" sz="quarter" idx="3"/>
          </p:nvPr>
        </p:nvSpPr>
        <p:spPr bwMode="gray">
          <a:xfrm>
            <a:off x="5029200" y="6477000"/>
            <a:ext cx="1981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58" name="Rectangle 34"/>
          <p:cNvSpPr>
            <a:spLocks noGrp="1" noChangeArrowheads="1"/>
          </p:cNvSpPr>
          <p:nvPr>
            <p:ph type="sldNum" sz="quarter" idx="4"/>
          </p:nvPr>
        </p:nvSpPr>
        <p:spPr bwMode="gray">
          <a:xfrm>
            <a:off x="152400" y="64770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B180D59-C929-4F73-9D42-8382CB747BC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nodeType="afterEffect">
                                  <p:stCondLst>
                                    <p:cond delay="0"/>
                                  </p:stCondLst>
                                  <p:childTnLst>
                                    <p:set>
                                      <p:cBhvr>
                                        <p:cTn id="6" dur="1" fill="hold">
                                          <p:stCondLst>
                                            <p:cond delay="0"/>
                                          </p:stCondLst>
                                        </p:cTn>
                                        <p:tgtEl>
                                          <p:spTgt spid="1053"/>
                                        </p:tgtEl>
                                        <p:attrNameLst>
                                          <p:attrName>style.visibility</p:attrName>
                                        </p:attrNameLst>
                                      </p:cBhvr>
                                      <p:to>
                                        <p:strVal val="visible"/>
                                      </p:to>
                                    </p:set>
                                    <p:animEffect transition="in" filter="fade">
                                      <p:cBhvr>
                                        <p:cTn id="7" dur="800" decel="100000"/>
                                        <p:tgtEl>
                                          <p:spTgt spid="1053"/>
                                        </p:tgtEl>
                                      </p:cBhvr>
                                    </p:animEffect>
                                    <p:anim calcmode="lin" valueType="num">
                                      <p:cBhvr>
                                        <p:cTn id="8" dur="800" decel="100000" fill="hold"/>
                                        <p:tgtEl>
                                          <p:spTgt spid="1053"/>
                                        </p:tgtEl>
                                        <p:attrNameLst>
                                          <p:attrName>style.rotation</p:attrName>
                                        </p:attrNameLst>
                                      </p:cBhvr>
                                      <p:tavLst>
                                        <p:tav tm="0">
                                          <p:val>
                                            <p:fltVal val="-90"/>
                                          </p:val>
                                        </p:tav>
                                        <p:tav tm="100000">
                                          <p:val>
                                            <p:fltVal val="0"/>
                                          </p:val>
                                        </p:tav>
                                      </p:tavLst>
                                    </p:anim>
                                    <p:anim calcmode="lin" valueType="num">
                                      <p:cBhvr>
                                        <p:cTn id="9" dur="800" decel="100000" fill="hold"/>
                                        <p:tgtEl>
                                          <p:spTgt spid="1053"/>
                                        </p:tgtEl>
                                        <p:attrNameLst>
                                          <p:attrName>ppt_x</p:attrName>
                                        </p:attrNameLst>
                                      </p:cBhvr>
                                      <p:tavLst>
                                        <p:tav tm="0">
                                          <p:val>
                                            <p:strVal val="#ppt_x+0.4"/>
                                          </p:val>
                                        </p:tav>
                                        <p:tav tm="100000">
                                          <p:val>
                                            <p:strVal val="#ppt_x-0.05"/>
                                          </p:val>
                                        </p:tav>
                                      </p:tavLst>
                                    </p:anim>
                                    <p:anim calcmode="lin" valueType="num">
                                      <p:cBhvr>
                                        <p:cTn id="10" dur="800" decel="100000" fill="hold"/>
                                        <p:tgtEl>
                                          <p:spTgt spid="105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5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53"/>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30" presetClass="entr" presetSubtype="0" fill="hold" nodeType="afterEffect">
                                  <p:stCondLst>
                                    <p:cond delay="0"/>
                                  </p:stCondLst>
                                  <p:childTnLst>
                                    <p:set>
                                      <p:cBhvr>
                                        <p:cTn id="15" dur="1" fill="hold">
                                          <p:stCondLst>
                                            <p:cond delay="0"/>
                                          </p:stCondLst>
                                        </p:cTn>
                                        <p:tgtEl>
                                          <p:spTgt spid="1052"/>
                                        </p:tgtEl>
                                        <p:attrNameLst>
                                          <p:attrName>style.visibility</p:attrName>
                                        </p:attrNameLst>
                                      </p:cBhvr>
                                      <p:to>
                                        <p:strVal val="visible"/>
                                      </p:to>
                                    </p:set>
                                    <p:animEffect transition="in" filter="fade">
                                      <p:cBhvr>
                                        <p:cTn id="16" dur="800" decel="100000"/>
                                        <p:tgtEl>
                                          <p:spTgt spid="1052"/>
                                        </p:tgtEl>
                                      </p:cBhvr>
                                    </p:animEffect>
                                    <p:anim calcmode="lin" valueType="num">
                                      <p:cBhvr>
                                        <p:cTn id="17" dur="800" decel="100000" fill="hold"/>
                                        <p:tgtEl>
                                          <p:spTgt spid="1052"/>
                                        </p:tgtEl>
                                        <p:attrNameLst>
                                          <p:attrName>style.rotation</p:attrName>
                                        </p:attrNameLst>
                                      </p:cBhvr>
                                      <p:tavLst>
                                        <p:tav tm="0">
                                          <p:val>
                                            <p:fltVal val="-90"/>
                                          </p:val>
                                        </p:tav>
                                        <p:tav tm="100000">
                                          <p:val>
                                            <p:fltVal val="0"/>
                                          </p:val>
                                        </p:tav>
                                      </p:tavLst>
                                    </p:anim>
                                    <p:anim calcmode="lin" valueType="num">
                                      <p:cBhvr>
                                        <p:cTn id="18" dur="800" decel="100000" fill="hold"/>
                                        <p:tgtEl>
                                          <p:spTgt spid="1052"/>
                                        </p:tgtEl>
                                        <p:attrNameLst>
                                          <p:attrName>ppt_x</p:attrName>
                                        </p:attrNameLst>
                                      </p:cBhvr>
                                      <p:tavLst>
                                        <p:tav tm="0">
                                          <p:val>
                                            <p:strVal val="#ppt_x+0.4"/>
                                          </p:val>
                                        </p:tav>
                                        <p:tav tm="100000">
                                          <p:val>
                                            <p:strVal val="#ppt_x-0.05"/>
                                          </p:val>
                                        </p:tav>
                                      </p:tavLst>
                                    </p:anim>
                                    <p:anim calcmode="lin" valueType="num">
                                      <p:cBhvr>
                                        <p:cTn id="19" dur="800" decel="100000" fill="hold"/>
                                        <p:tgtEl>
                                          <p:spTgt spid="105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05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05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defRPr sz="4400" b="1">
          <a:solidFill>
            <a:schemeClr val="tx1"/>
          </a:solidFill>
          <a:latin typeface="+mj-lt"/>
          <a:ea typeface="+mj-ea"/>
          <a:cs typeface="+mj-cs"/>
        </a:defRPr>
      </a:lvl1pPr>
      <a:lvl2pPr algn="l" rtl="0" eaLnBrk="1" fontAlgn="base" hangingPunct="1">
        <a:spcBef>
          <a:spcPct val="0"/>
        </a:spcBef>
        <a:spcAft>
          <a:spcPct val="0"/>
        </a:spcAft>
        <a:defRPr sz="4400" b="1">
          <a:solidFill>
            <a:schemeClr val="tx1"/>
          </a:solidFill>
          <a:latin typeface="Arial" charset="0"/>
          <a:cs typeface="Arial" charset="0"/>
        </a:defRPr>
      </a:lvl2pPr>
      <a:lvl3pPr algn="l" rtl="0" eaLnBrk="1" fontAlgn="base" hangingPunct="1">
        <a:spcBef>
          <a:spcPct val="0"/>
        </a:spcBef>
        <a:spcAft>
          <a:spcPct val="0"/>
        </a:spcAft>
        <a:defRPr sz="4400" b="1">
          <a:solidFill>
            <a:schemeClr val="tx1"/>
          </a:solidFill>
          <a:latin typeface="Arial" charset="0"/>
          <a:cs typeface="Arial" charset="0"/>
        </a:defRPr>
      </a:lvl3pPr>
      <a:lvl4pPr algn="l" rtl="0" eaLnBrk="1" fontAlgn="base" hangingPunct="1">
        <a:spcBef>
          <a:spcPct val="0"/>
        </a:spcBef>
        <a:spcAft>
          <a:spcPct val="0"/>
        </a:spcAft>
        <a:defRPr sz="4400" b="1">
          <a:solidFill>
            <a:schemeClr val="tx1"/>
          </a:solidFill>
          <a:latin typeface="Arial" charset="0"/>
          <a:cs typeface="Arial" charset="0"/>
        </a:defRPr>
      </a:lvl4pPr>
      <a:lvl5pPr algn="l" rtl="0" eaLnBrk="1" fontAlgn="base" hangingPunct="1">
        <a:spcBef>
          <a:spcPct val="0"/>
        </a:spcBef>
        <a:spcAft>
          <a:spcPct val="0"/>
        </a:spcAft>
        <a:defRPr sz="4400" b="1">
          <a:solidFill>
            <a:schemeClr val="tx1"/>
          </a:solidFill>
          <a:latin typeface="Arial" charset="0"/>
          <a:cs typeface="Arial" charset="0"/>
        </a:defRPr>
      </a:lvl5pPr>
      <a:lvl6pPr marL="457200" algn="l" rtl="0" eaLnBrk="1" fontAlgn="base" hangingPunct="1">
        <a:spcBef>
          <a:spcPct val="0"/>
        </a:spcBef>
        <a:spcAft>
          <a:spcPct val="0"/>
        </a:spcAft>
        <a:defRPr sz="4400" b="1">
          <a:solidFill>
            <a:schemeClr val="tx1"/>
          </a:solidFill>
          <a:latin typeface="Arial" charset="0"/>
          <a:cs typeface="Arial" charset="0"/>
        </a:defRPr>
      </a:lvl6pPr>
      <a:lvl7pPr marL="914400" algn="l" rtl="0" eaLnBrk="1" fontAlgn="base" hangingPunct="1">
        <a:spcBef>
          <a:spcPct val="0"/>
        </a:spcBef>
        <a:spcAft>
          <a:spcPct val="0"/>
        </a:spcAft>
        <a:defRPr sz="4400" b="1">
          <a:solidFill>
            <a:schemeClr val="tx1"/>
          </a:solidFill>
          <a:latin typeface="Arial" charset="0"/>
          <a:cs typeface="Arial" charset="0"/>
        </a:defRPr>
      </a:lvl7pPr>
      <a:lvl8pPr marL="1371600" algn="l" rtl="0" eaLnBrk="1" fontAlgn="base" hangingPunct="1">
        <a:spcBef>
          <a:spcPct val="0"/>
        </a:spcBef>
        <a:spcAft>
          <a:spcPct val="0"/>
        </a:spcAft>
        <a:defRPr sz="4400" b="1">
          <a:solidFill>
            <a:schemeClr val="tx1"/>
          </a:solidFill>
          <a:latin typeface="Arial" charset="0"/>
          <a:cs typeface="Arial" charset="0"/>
        </a:defRPr>
      </a:lvl8pPr>
      <a:lvl9pPr marL="1828800" algn="l" rtl="0" eaLnBrk="1" fontAlgn="base" hangingPunct="1">
        <a:spcBef>
          <a:spcPct val="0"/>
        </a:spcBef>
        <a:spcAft>
          <a:spcPct val="0"/>
        </a:spcAft>
        <a:defRPr sz="4400" b="1">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3781008" y="4149080"/>
            <a:ext cx="4953000" cy="533400"/>
          </a:xfrm>
        </p:spPr>
        <p:txBody>
          <a:bodyPr/>
          <a:lstStyle/>
          <a:p>
            <a:r>
              <a:rPr lang="ru-RU" b="1" dirty="0" err="1" smtClean="0"/>
              <a:t>Брейн</a:t>
            </a:r>
            <a:r>
              <a:rPr lang="ru-RU" b="1" dirty="0" smtClean="0"/>
              <a:t>-ринг</a:t>
            </a:r>
            <a:endParaRPr lang="en-US" b="1" dirty="0"/>
          </a:p>
        </p:txBody>
      </p:sp>
      <p:sp>
        <p:nvSpPr>
          <p:cNvPr id="2054" name="Rectangle 6"/>
          <p:cNvSpPr>
            <a:spLocks noChangeArrowheads="1"/>
          </p:cNvSpPr>
          <p:nvPr/>
        </p:nvSpPr>
        <p:spPr bwMode="gray">
          <a:xfrm>
            <a:off x="5796136" y="1628800"/>
            <a:ext cx="2971800" cy="76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 name="Rectangle 3"/>
          <p:cNvSpPr txBox="1">
            <a:spLocks noChangeArrowheads="1"/>
          </p:cNvSpPr>
          <p:nvPr/>
        </p:nvSpPr>
        <p:spPr bwMode="gray">
          <a:xfrm>
            <a:off x="4067944" y="4767808"/>
            <a:ext cx="4953000" cy="5334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r" rtl="0" eaLnBrk="1" fontAlgn="base" hangingPunct="1">
              <a:spcBef>
                <a:spcPct val="20000"/>
              </a:spcBef>
              <a:spcAft>
                <a:spcPct val="0"/>
              </a:spcAft>
              <a:buFontTx/>
              <a:buNone/>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r>
              <a:rPr lang="ru-RU" dirty="0" smtClean="0"/>
              <a:t>23.03.2017 г.</a:t>
            </a:r>
          </a:p>
          <a:p>
            <a:r>
              <a:rPr lang="ru-RU" dirty="0" smtClean="0"/>
              <a:t>Фролова А.А., учитель английского языка МБОУ «Лицей № 2»</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1523" y="1382737"/>
            <a:ext cx="31210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0" name="Rectangle 2"/>
          <p:cNvSpPr>
            <a:spLocks noGrp="1" noChangeArrowheads="1"/>
          </p:cNvSpPr>
          <p:nvPr>
            <p:ph type="ctrTitle"/>
          </p:nvPr>
        </p:nvSpPr>
        <p:spPr>
          <a:xfrm>
            <a:off x="3275856" y="1382737"/>
            <a:ext cx="5638800" cy="1012825"/>
          </a:xfrm>
        </p:spPr>
        <p:txBody>
          <a:bodyPr/>
          <a:lstStyle/>
          <a:p>
            <a:r>
              <a:rPr lang="ru-RU" dirty="0" smtClean="0"/>
              <a:t>Проект : сложные </a:t>
            </a:r>
            <a:r>
              <a:rPr lang="ru-RU" dirty="0"/>
              <a:t>вопросы</a:t>
            </a:r>
            <a:br>
              <a:rPr lang="ru-RU" dirty="0"/>
            </a:br>
            <a:r>
              <a:rPr lang="ru-RU" sz="2400" dirty="0">
                <a:solidFill>
                  <a:srgbClr val="00B050"/>
                </a:solidFill>
              </a:rPr>
              <a:t>Студия «Проект»</a:t>
            </a:r>
            <a:endParaRPr lang="en-US" sz="2400" dirty="0">
              <a:solidFill>
                <a:srgbClr val="00B05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cap="all" dirty="0">
                <a:solidFill>
                  <a:srgbClr val="000000"/>
                </a:solidFill>
                <a:ea typeface="Calibri"/>
                <a:cs typeface="Times New Roman"/>
              </a:rPr>
              <a:t>Аналитический этап</a:t>
            </a:r>
            <a:r>
              <a:rPr lang="ru-RU" dirty="0" smtClean="0">
                <a:effectLst/>
                <a:ea typeface="Calibri"/>
                <a:cs typeface="Times New Roman"/>
              </a:rPr>
              <a:t/>
            </a:r>
            <a:br>
              <a:rPr lang="ru-RU" dirty="0" smtClean="0">
                <a:effectLst/>
                <a:ea typeface="Calibri"/>
                <a:cs typeface="Times New Roman"/>
              </a:rPr>
            </a:br>
            <a:endParaRPr lang="ru-RU" dirty="0"/>
          </a:p>
        </p:txBody>
      </p:sp>
      <p:sp>
        <p:nvSpPr>
          <p:cNvPr id="3" name="Объект 2"/>
          <p:cNvSpPr>
            <a:spLocks noGrp="1"/>
          </p:cNvSpPr>
          <p:nvPr>
            <p:ph idx="1"/>
          </p:nvPr>
        </p:nvSpPr>
        <p:spPr>
          <a:xfrm>
            <a:off x="539552" y="1844824"/>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Может ли поиск информации быть задачей?</a:t>
            </a:r>
            <a:endParaRPr lang="ru-RU" sz="2000" dirty="0" smtClean="0">
              <a:effectLst/>
              <a:ea typeface="Calibri"/>
              <a:cs typeface="Times New Roman"/>
            </a:endParaRPr>
          </a:p>
          <a:p>
            <a:pPr marL="0" indent="0" algn="just">
              <a:buNone/>
            </a:pPr>
            <a:r>
              <a:rPr lang="ru-RU" sz="2000" dirty="0"/>
              <a:t>Информацию следует рассматривать как ресурс, ведь в проекте она важна не сама по себе, а необходима: 1) на поисковом этапе для анализа ситуаций; 2) на аналитическом этапе для определения способа достижения цели и решения какой-либо задачи. Поэтому отдельной задачи по поиску информации быть не может.</a:t>
            </a:r>
          </a:p>
          <a:p>
            <a:pPr marL="0" indent="0" algn="just">
              <a:buNone/>
            </a:pPr>
            <a:r>
              <a:rPr lang="ru-RU" sz="2000" dirty="0"/>
              <a:t>Если такая задача появляется при планировании, это свидетельство того, что сопровождение проекта проводится некорректно. Сначала надо узнать, как сделать, потом спланировать деятельность и уже потом - сделать</a:t>
            </a:r>
            <a:r>
              <a:rPr lang="ru-RU" sz="2000" dirty="0" smtClean="0"/>
              <a:t>.</a:t>
            </a:r>
            <a:endParaRPr lang="ru-RU" sz="2000" dirty="0"/>
          </a:p>
        </p:txBody>
      </p:sp>
    </p:spTree>
    <p:extLst>
      <p:ext uri="{BB962C8B-B14F-4D97-AF65-F5344CB8AC3E}">
        <p14:creationId xmlns:p14="http://schemas.microsoft.com/office/powerpoint/2010/main" val="12934346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cap="all" dirty="0">
                <a:solidFill>
                  <a:srgbClr val="000000"/>
                </a:solidFill>
                <a:ea typeface="Calibri"/>
                <a:cs typeface="Times New Roman"/>
              </a:rPr>
              <a:t>Аналитический этап</a:t>
            </a:r>
            <a:r>
              <a:rPr lang="ru-RU" dirty="0" smtClean="0">
                <a:effectLst/>
                <a:ea typeface="Calibri"/>
                <a:cs typeface="Times New Roman"/>
              </a:rPr>
              <a:t/>
            </a:r>
            <a:br>
              <a:rPr lang="ru-RU" dirty="0" smtClean="0">
                <a:effectLst/>
                <a:ea typeface="Calibri"/>
                <a:cs typeface="Times New Roman"/>
              </a:rPr>
            </a:br>
            <a:endParaRPr lang="ru-RU" dirty="0"/>
          </a:p>
        </p:txBody>
      </p:sp>
      <p:sp>
        <p:nvSpPr>
          <p:cNvPr id="3" name="Объект 2"/>
          <p:cNvSpPr>
            <a:spLocks noGrp="1"/>
          </p:cNvSpPr>
          <p:nvPr>
            <p:ph idx="1"/>
          </p:nvPr>
        </p:nvSpPr>
        <p:spPr>
          <a:xfrm>
            <a:off x="539552" y="1844824"/>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Правильно ли мнение, что главное при работе над проектом - сделать продукт</a:t>
            </a:r>
            <a:r>
              <a:rPr lang="ru-RU" sz="2000" b="1" dirty="0" smtClean="0">
                <a:solidFill>
                  <a:srgbClr val="000000"/>
                </a:solidFill>
                <a:ea typeface="Calibri"/>
                <a:cs typeface="Times New Roman"/>
              </a:rPr>
              <a:t>?</a:t>
            </a:r>
            <a:endParaRPr lang="ru-RU" sz="2000" dirty="0" smtClean="0">
              <a:effectLst/>
              <a:ea typeface="Calibri"/>
              <a:cs typeface="Times New Roman"/>
            </a:endParaRPr>
          </a:p>
          <a:p>
            <a:pPr marL="0" indent="0">
              <a:buNone/>
            </a:pPr>
            <a:r>
              <a:rPr lang="ru-RU" sz="1400" dirty="0"/>
              <a:t>Главное при работе над проектом - разрешение проблемы, достижение поставленной цели. И как раз для достижения</a:t>
            </a:r>
          </a:p>
          <a:p>
            <a:pPr marL="0" indent="0">
              <a:buNone/>
            </a:pPr>
            <a:r>
              <a:rPr lang="ru-RU" sz="1400" dirty="0"/>
              <a:t>цели нужен продукт или продукты. То есть продукт важен не сам по себе, а лишь в той степени, насколько он позволяет достичь цели.</a:t>
            </a:r>
          </a:p>
          <a:p>
            <a:pPr marL="0" indent="0">
              <a:buNone/>
            </a:pPr>
            <a:r>
              <a:rPr lang="ru-RU" sz="1400" dirty="0"/>
              <a:t>Продукт действительно является своего рода показателем того, что проект состоялся. Именно продукт представляется на презентации. Однако абсолютизация ценности продукта может привести к попытке планировать работу над проектом «от продукта» (сначала придумывается, что нужно делать, а потом придумывается, какую проблему это нам помогло решить), а это нарушение общего алгоритма работы над проектом.</a:t>
            </a:r>
          </a:p>
          <a:p>
            <a:pPr marL="0" indent="0">
              <a:buNone/>
            </a:pPr>
            <a:r>
              <a:rPr lang="ru-RU" sz="1400" dirty="0"/>
              <a:t>Помня о том, что главное в проекте - достижение цели, т.е. получение результата, мы отдаем себе отчет в том, что оценить результат сложно. Однако ученика необходимо учить прогнозировать то, что у него получится. Именно поэтому в проектной деятельности в школе особое внимание уделяется планированию того, что объективно проще спрогнозировать и оценить, т.е. планированию продукта</a:t>
            </a:r>
            <a:r>
              <a:rPr lang="ru-RU" sz="1400" dirty="0" smtClean="0"/>
              <a:t>.</a:t>
            </a:r>
            <a:endParaRPr lang="ru-RU" sz="1400" dirty="0"/>
          </a:p>
        </p:txBody>
      </p:sp>
    </p:spTree>
    <p:extLst>
      <p:ext uri="{BB962C8B-B14F-4D97-AF65-F5344CB8AC3E}">
        <p14:creationId xmlns:p14="http://schemas.microsoft.com/office/powerpoint/2010/main" val="6714638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cap="all" dirty="0">
                <a:solidFill>
                  <a:srgbClr val="000000"/>
                </a:solidFill>
                <a:ea typeface="Calibri"/>
                <a:cs typeface="Times New Roman"/>
              </a:rPr>
              <a:t>Аналитический этап</a:t>
            </a:r>
            <a:r>
              <a:rPr lang="ru-RU" dirty="0" smtClean="0">
                <a:effectLst/>
                <a:ea typeface="Calibri"/>
                <a:cs typeface="Times New Roman"/>
              </a:rPr>
              <a:t/>
            </a:r>
            <a:br>
              <a:rPr lang="ru-RU" dirty="0" smtClean="0">
                <a:effectLst/>
                <a:ea typeface="Calibri"/>
                <a:cs typeface="Times New Roman"/>
              </a:rPr>
            </a:br>
            <a:endParaRPr lang="ru-RU" dirty="0"/>
          </a:p>
        </p:txBody>
      </p:sp>
      <p:sp>
        <p:nvSpPr>
          <p:cNvPr id="3" name="Объект 2"/>
          <p:cNvSpPr>
            <a:spLocks noGrp="1"/>
          </p:cNvSpPr>
          <p:nvPr>
            <p:ph idx="1"/>
          </p:nvPr>
        </p:nvSpPr>
        <p:spPr>
          <a:xfrm>
            <a:off x="539552" y="1700808"/>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Если ученик должен оценить продукт, то зачем нужен еще и текущий контроль</a:t>
            </a:r>
            <a:r>
              <a:rPr lang="ru-RU" sz="2000" b="1" dirty="0" smtClean="0">
                <a:solidFill>
                  <a:srgbClr val="000000"/>
                </a:solidFill>
                <a:ea typeface="Calibri"/>
                <a:cs typeface="Times New Roman"/>
              </a:rPr>
              <a:t>?</a:t>
            </a:r>
          </a:p>
          <a:p>
            <a:pPr marL="0" lvl="0" indent="0">
              <a:spcAft>
                <a:spcPts val="0"/>
              </a:spcAft>
              <a:buNone/>
            </a:pPr>
            <a:r>
              <a:rPr lang="ru-RU" sz="1600" dirty="0">
                <a:ea typeface="Calibri"/>
                <a:cs typeface="Times New Roman"/>
              </a:rPr>
              <a:t>Текущий контроль необходим для того, чтобы сам ученик мог соотносить работу над проектом с планом (графиком деятельности). Умение проводить текущий контроль – необходимая составляющая компетентности разрешения проблем. Контролируется не каждое действие, а наиболее важные, значимые шаги, от выполнения которых зависит последующая деятельность. Важно, что текущий контроль может проводиться учителем, если уровень  сформированности компетентности разрешения проблем не позволяет ученику провести его самостоятельно. </a:t>
            </a:r>
          </a:p>
          <a:p>
            <a:pPr marL="0" lvl="0" indent="0">
              <a:spcAft>
                <a:spcPts val="0"/>
              </a:spcAft>
              <a:buNone/>
            </a:pPr>
            <a:r>
              <a:rPr lang="ru-RU" sz="1600" dirty="0">
                <a:ea typeface="Calibri"/>
                <a:cs typeface="Times New Roman"/>
              </a:rPr>
              <a:t>То есть текущий контроль нужен, чтобы определить, выполнены-ли в срок и корректно наиболее значимые для реализации проекта шаги, получены ли необходимые промежуточные продукты.</a:t>
            </a:r>
          </a:p>
          <a:p>
            <a:pPr marL="0" lvl="0" indent="0">
              <a:spcAft>
                <a:spcPts val="0"/>
              </a:spcAft>
              <a:buNone/>
            </a:pPr>
            <a:r>
              <a:rPr lang="ru-RU" sz="1600" dirty="0">
                <a:ea typeface="Calibri"/>
                <a:cs typeface="Times New Roman"/>
              </a:rPr>
              <a:t>А вот при оценке продукта ученик сопоставляет характеристики запланированного и полученного продукта. Таким образом, оценка продукта учеником и текущий контроль - разные вещи</a:t>
            </a:r>
            <a:r>
              <a:rPr lang="ru-RU" sz="1600" dirty="0" smtClean="0">
                <a:ea typeface="Calibri"/>
                <a:cs typeface="Times New Roman"/>
              </a:rPr>
              <a:t>.</a:t>
            </a:r>
            <a:endParaRPr lang="ru-RU" sz="1600" dirty="0" smtClean="0">
              <a:effectLst/>
              <a:ea typeface="Calibri"/>
              <a:cs typeface="Times New Roman"/>
            </a:endParaRPr>
          </a:p>
          <a:p>
            <a:endParaRPr lang="ru-RU" dirty="0"/>
          </a:p>
        </p:txBody>
      </p:sp>
    </p:spTree>
    <p:extLst>
      <p:ext uri="{BB962C8B-B14F-4D97-AF65-F5344CB8AC3E}">
        <p14:creationId xmlns:p14="http://schemas.microsoft.com/office/powerpoint/2010/main" val="36634511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6934200" cy="914400"/>
          </a:xfrm>
        </p:spPr>
        <p:txBody>
          <a:bodyPr/>
          <a:lstStyle/>
          <a:p>
            <a:r>
              <a:rPr lang="ru-RU" cap="all" dirty="0" smtClean="0"/>
              <a:t>Практический этап</a:t>
            </a:r>
            <a:br>
              <a:rPr lang="ru-RU" cap="all" dirty="0" smtClean="0"/>
            </a:br>
            <a:endParaRPr lang="ru-RU" cap="all" dirty="0"/>
          </a:p>
        </p:txBody>
      </p:sp>
      <p:sp>
        <p:nvSpPr>
          <p:cNvPr id="3" name="Объект 2"/>
          <p:cNvSpPr>
            <a:spLocks noGrp="1"/>
          </p:cNvSpPr>
          <p:nvPr>
            <p:ph idx="1"/>
          </p:nvPr>
        </p:nvSpPr>
        <p:spPr>
          <a:xfrm>
            <a:off x="467544" y="1359209"/>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Как проверить, работает ли ученик над проектом?</a:t>
            </a:r>
            <a:endParaRPr lang="ru-RU" sz="2000" dirty="0" smtClean="0">
              <a:effectLst/>
              <a:ea typeface="Calibri"/>
              <a:cs typeface="Times New Roman"/>
            </a:endParaRPr>
          </a:p>
          <a:p>
            <a:pPr marL="0" indent="0">
              <a:buNone/>
            </a:pPr>
            <a:r>
              <a:rPr lang="ru-RU" sz="2400" dirty="0"/>
              <a:t>Большую часть работы по реализации проектного замысла ученик выполняет в самостоятельном режиме. Это естественно, поскольку ученик является субъектом деятельности, он решает свою проблему, значит, у учителя нет необходимости в дополнительной мотивации и контроле. Вполне достаточно на консультациях интересоваться ходом работы над проектом, т.е. сопровождать текущий контроль.</a:t>
            </a:r>
          </a:p>
        </p:txBody>
      </p:sp>
    </p:spTree>
    <p:extLst>
      <p:ext uri="{BB962C8B-B14F-4D97-AF65-F5344CB8AC3E}">
        <p14:creationId xmlns:p14="http://schemas.microsoft.com/office/powerpoint/2010/main" val="16520600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6934200" cy="914400"/>
          </a:xfrm>
        </p:spPr>
        <p:txBody>
          <a:bodyPr/>
          <a:lstStyle/>
          <a:p>
            <a:r>
              <a:rPr lang="ru-RU" cap="all" dirty="0" smtClean="0"/>
              <a:t>Практический этап</a:t>
            </a:r>
            <a:br>
              <a:rPr lang="ru-RU" cap="all" dirty="0" smtClean="0"/>
            </a:br>
            <a:endParaRPr lang="ru-RU" cap="all" dirty="0"/>
          </a:p>
        </p:txBody>
      </p:sp>
      <p:sp>
        <p:nvSpPr>
          <p:cNvPr id="3" name="Объект 2"/>
          <p:cNvSpPr>
            <a:spLocks noGrp="1"/>
          </p:cNvSpPr>
          <p:nvPr>
            <p:ph idx="1"/>
          </p:nvPr>
        </p:nvSpPr>
        <p:spPr>
          <a:xfrm>
            <a:off x="467544" y="1340768"/>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Как привлекать родителей к проектной деятельности ученика</a:t>
            </a:r>
            <a:r>
              <a:rPr lang="ru-RU" sz="2000" b="1" dirty="0" smtClean="0">
                <a:solidFill>
                  <a:srgbClr val="000000"/>
                </a:solidFill>
                <a:ea typeface="Calibri"/>
                <a:cs typeface="Times New Roman"/>
              </a:rPr>
              <a:t>?</a:t>
            </a:r>
          </a:p>
          <a:p>
            <a:pPr marL="0" lvl="0" indent="0">
              <a:spcAft>
                <a:spcPts val="0"/>
              </a:spcAft>
              <a:buNone/>
            </a:pPr>
            <a:r>
              <a:rPr lang="ru-RU" sz="2400" dirty="0"/>
              <a:t>Во-первых, неплохо бы заручиться поддержкой родителей, так как проектная деятельность в корне отличается от организации традиционной познавательной деятельности ученика в школе. То есть родителям необходимо объяснить, чем и зачем ученик занимается. Во-вторых, родители могут быть привлечены в качестве ресурса, например, выступить в роли консультанта для ученика, причем не обязательно собственного ребенка.  В-третьих, родителям нужно объяснить, что не нужно делать работу ЗА ученика.</a:t>
            </a:r>
          </a:p>
        </p:txBody>
      </p:sp>
    </p:spTree>
    <p:extLst>
      <p:ext uri="{BB962C8B-B14F-4D97-AF65-F5344CB8AC3E}">
        <p14:creationId xmlns:p14="http://schemas.microsoft.com/office/powerpoint/2010/main" val="2881614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6934200" cy="914400"/>
          </a:xfrm>
        </p:spPr>
        <p:txBody>
          <a:bodyPr/>
          <a:lstStyle/>
          <a:p>
            <a:r>
              <a:rPr lang="ru-RU" cap="all" dirty="0" smtClean="0"/>
              <a:t>Практический этап</a:t>
            </a:r>
            <a:br>
              <a:rPr lang="ru-RU" cap="all" dirty="0" smtClean="0"/>
            </a:br>
            <a:endParaRPr lang="ru-RU" cap="all" dirty="0"/>
          </a:p>
        </p:txBody>
      </p:sp>
      <p:sp>
        <p:nvSpPr>
          <p:cNvPr id="3" name="Объект 2"/>
          <p:cNvSpPr>
            <a:spLocks noGrp="1"/>
          </p:cNvSpPr>
          <p:nvPr>
            <p:ph idx="1"/>
          </p:nvPr>
        </p:nvSpPr>
        <p:spPr>
          <a:xfrm>
            <a:off x="467544" y="1359209"/>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Что делать, если продукт получается не таким, каким его спроектировал ученик</a:t>
            </a:r>
            <a:r>
              <a:rPr lang="ru-RU" sz="2000" b="1" dirty="0" smtClean="0">
                <a:solidFill>
                  <a:srgbClr val="000000"/>
                </a:solidFill>
                <a:ea typeface="Calibri"/>
                <a:cs typeface="Times New Roman"/>
              </a:rPr>
              <a:t>?</a:t>
            </a:r>
          </a:p>
          <a:p>
            <a:pPr marL="0" lvl="0" indent="0">
              <a:spcAft>
                <a:spcPts val="0"/>
              </a:spcAft>
              <a:buNone/>
            </a:pPr>
            <a:r>
              <a:rPr lang="ru-RU" sz="2000" dirty="0"/>
              <a:t>Важен сам факт того, что продукт получен учеником. Вообще, отличия между тем, что планировалось, и тем, что получилось, нередкий случай. Важно, насколько отличия сказываются на использовании продукта (который, напомним, нужен для достижения цели). Кстати, вовсе необязательно, что полученный продукт будет хуже, может быть и наоборот.</a:t>
            </a:r>
          </a:p>
          <a:p>
            <a:pPr marL="0" lvl="0" indent="0">
              <a:spcAft>
                <a:spcPts val="0"/>
              </a:spcAft>
              <a:buNone/>
            </a:pPr>
            <a:r>
              <a:rPr lang="ru-RU" sz="2000" dirty="0"/>
              <a:t>И когда руководитель проекта будет обсуждать с учеником, чем отличается полученный продукт от запланированного, этому вопросу следует уделить особое внимание, понять, почему это произошло, так как оценка продукта - важная составляющая алгоритма работы над проектом</a:t>
            </a:r>
            <a:r>
              <a:rPr lang="ru-RU" sz="2000" dirty="0" smtClean="0"/>
              <a:t>.</a:t>
            </a:r>
            <a:endParaRPr lang="ru-RU" sz="2000" dirty="0"/>
          </a:p>
        </p:txBody>
      </p:sp>
    </p:spTree>
    <p:extLst>
      <p:ext uri="{BB962C8B-B14F-4D97-AF65-F5344CB8AC3E}">
        <p14:creationId xmlns:p14="http://schemas.microsoft.com/office/powerpoint/2010/main" val="21293636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6934200" cy="914400"/>
          </a:xfrm>
        </p:spPr>
        <p:txBody>
          <a:bodyPr/>
          <a:lstStyle/>
          <a:p>
            <a:r>
              <a:rPr lang="ru-RU" cap="all" dirty="0" smtClean="0"/>
              <a:t>Практический этап</a:t>
            </a:r>
            <a:br>
              <a:rPr lang="ru-RU" cap="all" dirty="0" smtClean="0"/>
            </a:br>
            <a:endParaRPr lang="ru-RU" cap="all" dirty="0"/>
          </a:p>
        </p:txBody>
      </p:sp>
      <p:sp>
        <p:nvSpPr>
          <p:cNvPr id="3" name="Объект 2"/>
          <p:cNvSpPr>
            <a:spLocks noGrp="1"/>
          </p:cNvSpPr>
          <p:nvPr>
            <p:ph idx="1"/>
          </p:nvPr>
        </p:nvSpPr>
        <p:spPr>
          <a:xfrm>
            <a:off x="467544" y="1359209"/>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Когда нужно оценивать полученный продукт: на практическом этапе, во время подготовки к презентации или на контрольном этапе</a:t>
            </a:r>
            <a:r>
              <a:rPr lang="ru-RU" sz="2000" b="1" dirty="0" smtClean="0">
                <a:solidFill>
                  <a:srgbClr val="000000"/>
                </a:solidFill>
                <a:ea typeface="Calibri"/>
                <a:cs typeface="Times New Roman"/>
              </a:rPr>
              <a:t>?</a:t>
            </a:r>
          </a:p>
          <a:p>
            <a:pPr marL="0" lvl="0" indent="0">
              <a:spcAft>
                <a:spcPts val="0"/>
              </a:spcAft>
              <a:buNone/>
            </a:pPr>
            <a:r>
              <a:rPr lang="ru-RU" sz="1800" dirty="0">
                <a:ea typeface="Calibri"/>
                <a:cs typeface="Times New Roman"/>
              </a:rPr>
              <a:t>На исходе практического этапа нужно понимать, насколько соответствует полученный продукт запланированному, чтобы оценить, обеспечивает полученный продукт достижение цели проекта или нет. Во время подготовки к презентации необходимо понимать, каковы основные характеристики полученного продукта (II уровень), а также потенциальные потребители и области использования продукта (III уровень). На контрольном этапе подводятся итоги всей работы над проектом, в том числе презентации продукта, ведь после презентации ученик может изменить</a:t>
            </a:r>
          </a:p>
          <a:p>
            <a:pPr marL="0" lvl="0" indent="0">
              <a:spcAft>
                <a:spcPts val="0"/>
              </a:spcAft>
              <a:buNone/>
            </a:pPr>
            <a:r>
              <a:rPr lang="ru-RU" sz="1800" dirty="0">
                <a:ea typeface="Calibri"/>
                <a:cs typeface="Times New Roman"/>
              </a:rPr>
              <a:t>свое мнение о возможностях использования продукта. Значит, руководителю проекта имеет смысл обсуждать с учеником продукт проектной деятельности несколько раз за время работы над проектом</a:t>
            </a:r>
            <a:r>
              <a:rPr lang="ru-RU" sz="1800" dirty="0" smtClean="0">
                <a:ea typeface="Calibri"/>
                <a:cs typeface="Times New Roman"/>
              </a:rPr>
              <a:t>.</a:t>
            </a:r>
            <a:endParaRPr lang="ru-RU" sz="2000" dirty="0" smtClean="0">
              <a:effectLst/>
              <a:ea typeface="Calibri"/>
              <a:cs typeface="Times New Roman"/>
            </a:endParaRPr>
          </a:p>
          <a:p>
            <a:endParaRPr lang="ru-RU" dirty="0"/>
          </a:p>
        </p:txBody>
      </p:sp>
    </p:spTree>
    <p:extLst>
      <p:ext uri="{BB962C8B-B14F-4D97-AF65-F5344CB8AC3E}">
        <p14:creationId xmlns:p14="http://schemas.microsoft.com/office/powerpoint/2010/main" val="38707238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92696"/>
            <a:ext cx="6934200" cy="914400"/>
          </a:xfrm>
        </p:spPr>
        <p:txBody>
          <a:bodyPr/>
          <a:lstStyle/>
          <a:p>
            <a:pPr marL="457200" lvl="0" indent="-342900">
              <a:spcBef>
                <a:spcPct val="20000"/>
              </a:spcBef>
              <a:spcAft>
                <a:spcPts val="0"/>
              </a:spcAft>
            </a:pPr>
            <a:r>
              <a:rPr lang="ru-RU" cap="all" dirty="0">
                <a:solidFill>
                  <a:srgbClr val="000000"/>
                </a:solidFill>
                <a:ea typeface="Calibri"/>
                <a:cs typeface="Times New Roman"/>
              </a:rPr>
              <a:t>Презентационный этап</a:t>
            </a:r>
            <a:r>
              <a:rPr lang="ru-RU" b="0" dirty="0">
                <a:solidFill>
                  <a:srgbClr val="000000"/>
                </a:solidFill>
                <a:ea typeface="Calibri"/>
                <a:cs typeface="Times New Roman"/>
              </a:rPr>
              <a:t/>
            </a:r>
            <a:br>
              <a:rPr lang="ru-RU" b="0" dirty="0">
                <a:solidFill>
                  <a:srgbClr val="000000"/>
                </a:solidFill>
                <a:ea typeface="Calibri"/>
                <a:cs typeface="Times New Roman"/>
              </a:rPr>
            </a:br>
            <a:endParaRPr lang="ru-RU" dirty="0"/>
          </a:p>
        </p:txBody>
      </p:sp>
      <p:sp>
        <p:nvSpPr>
          <p:cNvPr id="3" name="Объект 2"/>
          <p:cNvSpPr>
            <a:spLocks noGrp="1"/>
          </p:cNvSpPr>
          <p:nvPr>
            <p:ph idx="1"/>
          </p:nvPr>
        </p:nvSpPr>
        <p:spPr>
          <a:xfrm>
            <a:off x="611560" y="1916832"/>
            <a:ext cx="8229600" cy="4525963"/>
          </a:xfrm>
        </p:spPr>
        <p:txBody>
          <a:bodyPr/>
          <a:lstStyle/>
          <a:p>
            <a:pPr lvl="0">
              <a:spcAft>
                <a:spcPts val="0"/>
              </a:spcAft>
              <a:buFont typeface="Symbol"/>
              <a:buChar char=""/>
              <a:tabLst>
                <a:tab pos="3743325" algn="l"/>
              </a:tabLst>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Можно ли вместо презентации продукта проводить защиту проекта?</a:t>
            </a:r>
            <a:endParaRPr lang="ru-RU" sz="2000" dirty="0" smtClean="0">
              <a:effectLst/>
              <a:ea typeface="Calibri"/>
              <a:cs typeface="Times New Roman"/>
            </a:endParaRPr>
          </a:p>
          <a:p>
            <a:pPr marL="0" indent="0">
              <a:buNone/>
            </a:pPr>
            <a:r>
              <a:rPr lang="ru-RU" sz="1800" dirty="0"/>
              <a:t>Словосочетание «защита проекта» употребляется, как правило, в значении «представление проектной разработки», т.е. защита проекта предполагает рассказ о проектном замысле, избранном способе решения проблемы и проводится для того, чтобы привлечь к осуществлению проекта единомышленников или необходимые для реализации проекта ресурсы, например, заручиться поддержкой администрации школы для реализации проекта. Как вы понимаете, такое мероприятие не является обязательным при реализации каждого проекта (это скорее исключение), происходит задолго ДО получения продукта и тем более не заменяет собой презентацию продукта. Значит, защита проекта ВМЕСТО презентации продукта является ошибкой.</a:t>
            </a:r>
          </a:p>
        </p:txBody>
      </p:sp>
    </p:spTree>
    <p:extLst>
      <p:ext uri="{BB962C8B-B14F-4D97-AF65-F5344CB8AC3E}">
        <p14:creationId xmlns:p14="http://schemas.microsoft.com/office/powerpoint/2010/main" val="7456634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92696"/>
            <a:ext cx="6934200" cy="914400"/>
          </a:xfrm>
        </p:spPr>
        <p:txBody>
          <a:bodyPr/>
          <a:lstStyle/>
          <a:p>
            <a:pPr marL="457200" lvl="0" indent="-342900">
              <a:spcBef>
                <a:spcPct val="20000"/>
              </a:spcBef>
              <a:spcAft>
                <a:spcPts val="0"/>
              </a:spcAft>
            </a:pPr>
            <a:r>
              <a:rPr lang="ru-RU" cap="all" dirty="0">
                <a:solidFill>
                  <a:srgbClr val="000000"/>
                </a:solidFill>
                <a:ea typeface="Calibri"/>
                <a:cs typeface="Times New Roman"/>
              </a:rPr>
              <a:t>Презентационный этап</a:t>
            </a:r>
            <a:r>
              <a:rPr lang="ru-RU" b="0" dirty="0">
                <a:solidFill>
                  <a:srgbClr val="000000"/>
                </a:solidFill>
                <a:ea typeface="Calibri"/>
                <a:cs typeface="Times New Roman"/>
              </a:rPr>
              <a:t/>
            </a:r>
            <a:br>
              <a:rPr lang="ru-RU" b="0" dirty="0">
                <a:solidFill>
                  <a:srgbClr val="000000"/>
                </a:solidFill>
                <a:ea typeface="Calibri"/>
                <a:cs typeface="Times New Roman"/>
              </a:rPr>
            </a:br>
            <a:endParaRPr lang="ru-RU" dirty="0"/>
          </a:p>
        </p:txBody>
      </p:sp>
      <p:sp>
        <p:nvSpPr>
          <p:cNvPr id="3" name="Объект 2"/>
          <p:cNvSpPr>
            <a:spLocks noGrp="1"/>
          </p:cNvSpPr>
          <p:nvPr>
            <p:ph idx="1"/>
          </p:nvPr>
        </p:nvSpPr>
        <p:spPr>
          <a:xfrm>
            <a:off x="611560" y="1916832"/>
            <a:ext cx="8229600" cy="4525963"/>
          </a:xfrm>
        </p:spPr>
        <p:txBody>
          <a:bodyPr/>
          <a:lstStyle/>
          <a:p>
            <a:pPr lvl="0">
              <a:spcAft>
                <a:spcPts val="0"/>
              </a:spcAft>
              <a:buFont typeface="Symbol"/>
              <a:buChar char=""/>
              <a:tabLst>
                <a:tab pos="3743325" algn="l"/>
              </a:tabLst>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Как научить и мотивировать детей задавать вопросы одноклассникам во время презентации</a:t>
            </a:r>
            <a:r>
              <a:rPr lang="ru-RU" sz="2000" b="1" dirty="0" smtClean="0">
                <a:solidFill>
                  <a:srgbClr val="000000"/>
                </a:solidFill>
                <a:ea typeface="Calibri"/>
                <a:cs typeface="Times New Roman"/>
              </a:rPr>
              <a:t>?</a:t>
            </a:r>
          </a:p>
          <a:p>
            <a:pPr marL="0" lvl="0" indent="0">
              <a:spcAft>
                <a:spcPts val="0"/>
              </a:spcAft>
              <a:buNone/>
              <a:tabLst>
                <a:tab pos="3743325" algn="l"/>
              </a:tabLst>
            </a:pPr>
            <a:r>
              <a:rPr lang="ru-RU" sz="1800" dirty="0"/>
              <a:t>Причина отсутствия вопросов связана с бытующим среди подростков мнением, что задать вопрос значит «подставить товарища», «высунуться», показаться «самым умным». В этом случае нужно уделить особое внимание культуре презентации, формировать представление о том, что наличие вопросов после презентации - свидетельство успеха презентации, того, что аудитория не осталась равнодушной. То есть заменить существующий стереотип на другой: «Чем больше было задано вопросов, тем лучше прошла презентация». Учителю следует помнить о том, что если он показывает пример т.е. сам задает вопросы,  то ученики быстро «подхватывают игру».</a:t>
            </a:r>
          </a:p>
        </p:txBody>
      </p:sp>
    </p:spTree>
    <p:extLst>
      <p:ext uri="{BB962C8B-B14F-4D97-AF65-F5344CB8AC3E}">
        <p14:creationId xmlns:p14="http://schemas.microsoft.com/office/powerpoint/2010/main" val="7067670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92696"/>
            <a:ext cx="6934200" cy="914400"/>
          </a:xfrm>
        </p:spPr>
        <p:txBody>
          <a:bodyPr/>
          <a:lstStyle/>
          <a:p>
            <a:pPr marL="457200" lvl="0" indent="-342900">
              <a:spcBef>
                <a:spcPct val="20000"/>
              </a:spcBef>
              <a:spcAft>
                <a:spcPts val="0"/>
              </a:spcAft>
            </a:pPr>
            <a:r>
              <a:rPr lang="ru-RU" cap="all" dirty="0">
                <a:solidFill>
                  <a:srgbClr val="000000"/>
                </a:solidFill>
                <a:ea typeface="Calibri"/>
                <a:cs typeface="Times New Roman"/>
              </a:rPr>
              <a:t>Презентационный этап</a:t>
            </a:r>
            <a:r>
              <a:rPr lang="ru-RU" b="0" dirty="0">
                <a:solidFill>
                  <a:srgbClr val="000000"/>
                </a:solidFill>
                <a:ea typeface="Calibri"/>
                <a:cs typeface="Times New Roman"/>
              </a:rPr>
              <a:t/>
            </a:r>
            <a:br>
              <a:rPr lang="ru-RU" b="0" dirty="0">
                <a:solidFill>
                  <a:srgbClr val="000000"/>
                </a:solidFill>
                <a:ea typeface="Calibri"/>
                <a:cs typeface="Times New Roman"/>
              </a:rPr>
            </a:br>
            <a:endParaRPr lang="ru-RU" dirty="0"/>
          </a:p>
        </p:txBody>
      </p:sp>
      <p:sp>
        <p:nvSpPr>
          <p:cNvPr id="3" name="Объект 2"/>
          <p:cNvSpPr>
            <a:spLocks noGrp="1"/>
          </p:cNvSpPr>
          <p:nvPr>
            <p:ph idx="1"/>
          </p:nvPr>
        </p:nvSpPr>
        <p:spPr>
          <a:xfrm>
            <a:off x="611560" y="1916832"/>
            <a:ext cx="8229600" cy="4525963"/>
          </a:xfrm>
        </p:spPr>
        <p:txBody>
          <a:bodyPr/>
          <a:lstStyle/>
          <a:p>
            <a:pPr lvl="0">
              <a:spcAft>
                <a:spcPts val="0"/>
              </a:spcAft>
              <a:buFont typeface="Symbol"/>
              <a:buChar char=""/>
              <a:tabLst>
                <a:tab pos="3743325" algn="l"/>
              </a:tabLst>
            </a:pPr>
            <a:r>
              <a:rPr lang="ru-RU" sz="2000" b="1" dirty="0" smtClean="0">
                <a:effectLst/>
                <a:ea typeface="Calibri"/>
                <a:cs typeface="Times New Roman"/>
              </a:rPr>
              <a:t>ВОПРОС: Может ли реферат оказаться продуктом проектной деятельности?</a:t>
            </a:r>
          </a:p>
          <a:p>
            <a:pPr marL="0" lvl="0" indent="0">
              <a:spcAft>
                <a:spcPts val="0"/>
              </a:spcAft>
              <a:buNone/>
              <a:tabLst>
                <a:tab pos="3743325" algn="l"/>
              </a:tabLst>
            </a:pPr>
            <a:r>
              <a:rPr lang="ru-RU" sz="2000" dirty="0">
                <a:ea typeface="Calibri"/>
                <a:cs typeface="Times New Roman"/>
              </a:rPr>
              <a:t>Это не исключено, </a:t>
            </a:r>
            <a:r>
              <a:rPr lang="ru-RU" sz="2000" dirty="0" smtClean="0">
                <a:ea typeface="Calibri"/>
                <a:cs typeface="Times New Roman"/>
              </a:rPr>
              <a:t>но такая </a:t>
            </a:r>
            <a:r>
              <a:rPr lang="ru-RU" sz="2000" dirty="0">
                <a:ea typeface="Calibri"/>
                <a:cs typeface="Times New Roman"/>
              </a:rPr>
              <a:t>форма самостоятельной работы, как подготовка реферата, строится по другим законам, по другой технологии, нежели работа над проектом. Написание реферата направлено, скорее, на расширение или углубление знаний, развитие </a:t>
            </a:r>
            <a:r>
              <a:rPr lang="ru-RU" sz="2000" dirty="0" err="1">
                <a:ea typeface="Calibri"/>
                <a:cs typeface="Times New Roman"/>
              </a:rPr>
              <a:t>общеучебных</a:t>
            </a:r>
            <a:r>
              <a:rPr lang="ru-RU" sz="2000" dirty="0">
                <a:ea typeface="Calibri"/>
                <a:cs typeface="Times New Roman"/>
              </a:rPr>
              <a:t> умений, а не на решение личностно значимой для учащегося проблемы. Поэтому не стоит полагать, что работа над рефератом может стать своего рода подготовительным этапом перед включением учащихся в проектную деятельность.</a:t>
            </a:r>
            <a:endParaRPr lang="ru-RU" sz="2000" dirty="0" smtClean="0">
              <a:effectLst/>
              <a:ea typeface="Calibri"/>
              <a:cs typeface="Times New Roman"/>
            </a:endParaRPr>
          </a:p>
          <a:p>
            <a:endParaRPr lang="ru-RU" dirty="0"/>
          </a:p>
        </p:txBody>
      </p:sp>
    </p:spTree>
    <p:extLst>
      <p:ext uri="{BB962C8B-B14F-4D97-AF65-F5344CB8AC3E}">
        <p14:creationId xmlns:p14="http://schemas.microsoft.com/office/powerpoint/2010/main" val="84862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87624" y="404664"/>
            <a:ext cx="6934200" cy="914400"/>
          </a:xfrm>
        </p:spPr>
        <p:txBody>
          <a:bodyPr/>
          <a:lstStyle/>
          <a:p>
            <a:r>
              <a:rPr lang="ru-RU" dirty="0" smtClean="0"/>
              <a:t>Работа в группах</a:t>
            </a:r>
            <a:endParaRPr lang="en-US" dirty="0"/>
          </a:p>
        </p:txBody>
      </p:sp>
      <p:sp>
        <p:nvSpPr>
          <p:cNvPr id="9220" name="Rectangle 4"/>
          <p:cNvSpPr>
            <a:spLocks noGrp="1" noChangeArrowheads="1"/>
          </p:cNvSpPr>
          <p:nvPr>
            <p:ph type="body" idx="1"/>
          </p:nvPr>
        </p:nvSpPr>
        <p:spPr bwMode="black">
          <a:xfrm>
            <a:off x="683568" y="2132856"/>
            <a:ext cx="8064896" cy="3498850"/>
          </a:xfrm>
          <a:noFill/>
          <a:ln/>
        </p:spPr>
        <p:txBody>
          <a:bodyPr/>
          <a:lstStyle/>
          <a:p>
            <a:r>
              <a:rPr lang="ru-RU" sz="2800" baseline="0" dirty="0" smtClean="0"/>
              <a:t>В группах выберите вопрос, который для вас наиболее актуален и важен для практического использования технологии проектов. </a:t>
            </a:r>
          </a:p>
          <a:p>
            <a:r>
              <a:rPr lang="ru-RU" sz="2800" dirty="0" smtClean="0"/>
              <a:t>В течение 5 минут предложите и обсудите свои варианты ответов.</a:t>
            </a:r>
          </a:p>
          <a:p>
            <a:r>
              <a:rPr lang="ru-RU" sz="2800" dirty="0" smtClean="0"/>
              <a:t>Представьте свой ответ от группы, который позволит эффективно организовать работу над проектом.</a:t>
            </a:r>
          </a:p>
          <a:p>
            <a:pPr marL="0" indent="0">
              <a:buNone/>
            </a:pPr>
            <a:endParaRPr lang="en-US" sz="2000" dirty="0"/>
          </a:p>
        </p:txBody>
      </p:sp>
      <p:pic>
        <p:nvPicPr>
          <p:cNvPr id="2" name="Рисунок 1"/>
          <p:cNvPicPr>
            <a:picLocks noChangeAspect="1"/>
          </p:cNvPicPr>
          <p:nvPr/>
        </p:nvPicPr>
        <p:blipFill>
          <a:blip r:embed="rId3"/>
          <a:stretch>
            <a:fillRect/>
          </a:stretch>
        </p:blipFill>
        <p:spPr>
          <a:xfrm>
            <a:off x="6804248" y="47055"/>
            <a:ext cx="2245618" cy="20858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dirty="0" smtClean="0"/>
              <a:t>КОНТРОЛЬНЫЙ ЭТАП</a:t>
            </a:r>
            <a:br>
              <a:rPr lang="ru-RU" dirty="0" smtClean="0"/>
            </a:br>
            <a:endParaRPr lang="ru-RU" dirty="0"/>
          </a:p>
        </p:txBody>
      </p:sp>
      <p:sp>
        <p:nvSpPr>
          <p:cNvPr id="3" name="Объект 2"/>
          <p:cNvSpPr>
            <a:spLocks noGrp="1"/>
          </p:cNvSpPr>
          <p:nvPr>
            <p:ph idx="1"/>
          </p:nvPr>
        </p:nvSpPr>
        <p:spPr>
          <a:xfrm>
            <a:off x="467544" y="1484753"/>
            <a:ext cx="8229600" cy="4525963"/>
          </a:xfrm>
        </p:spPr>
        <p:txBody>
          <a:bodyPr/>
          <a:lstStyle/>
          <a:p>
            <a:r>
              <a:rPr lang="ru-RU" sz="2000" b="1" dirty="0" smtClean="0"/>
              <a:t>ВОПРОС: Зачем нужен контрольный этап, если продукт уже представлен во время презентации?</a:t>
            </a:r>
          </a:p>
          <a:p>
            <a:pPr marL="0" indent="0">
              <a:buNone/>
            </a:pPr>
            <a:r>
              <a:rPr lang="ru-RU" sz="2400" dirty="0"/>
              <a:t>Проект заканчивается не тогда, когда получен продукт, не тогда, когда достигнут результат, и даже не тогда, когда продукт проектной деятельности представлен на презентации. Завершение работы над проектом предполагает обсуждение и оценку результатов деятельности: анализ сильных и слабых сторон работы над проектом, причин успехов и неудач, определение возможных способов преодоления трудностей в будущем. Это и является содержанием контрольного этапа работы над проектом.</a:t>
            </a:r>
          </a:p>
        </p:txBody>
      </p:sp>
    </p:spTree>
    <p:extLst>
      <p:ext uri="{BB962C8B-B14F-4D97-AF65-F5344CB8AC3E}">
        <p14:creationId xmlns:p14="http://schemas.microsoft.com/office/powerpoint/2010/main" val="993388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dirty="0" smtClean="0"/>
              <a:t>КОНТРОЛЬНЫЙ ЭТАП</a:t>
            </a:r>
            <a:br>
              <a:rPr lang="ru-RU" dirty="0" smtClean="0"/>
            </a:br>
            <a:endParaRPr lang="ru-RU" dirty="0"/>
          </a:p>
        </p:txBody>
      </p:sp>
      <p:sp>
        <p:nvSpPr>
          <p:cNvPr id="3" name="Объект 2"/>
          <p:cNvSpPr>
            <a:spLocks noGrp="1"/>
          </p:cNvSpPr>
          <p:nvPr>
            <p:ph idx="1"/>
          </p:nvPr>
        </p:nvSpPr>
        <p:spPr>
          <a:xfrm>
            <a:off x="467544" y="1484753"/>
            <a:ext cx="8229600" cy="4525963"/>
          </a:xfrm>
        </p:spPr>
        <p:txBody>
          <a:bodyPr/>
          <a:lstStyle/>
          <a:p>
            <a:r>
              <a:rPr lang="ru-RU" sz="2000" b="1" dirty="0" smtClean="0"/>
              <a:t>ВОПРОС: Нужно ли на контрольном этапе обсуждать, как прошла презентация?</a:t>
            </a:r>
            <a:endParaRPr lang="ru-RU" sz="2000" b="1" dirty="0"/>
          </a:p>
          <a:p>
            <a:pPr marL="0" indent="0">
              <a:buNone/>
            </a:pPr>
            <a:r>
              <a:rPr lang="ru-RU" sz="2000" dirty="0"/>
              <a:t>Да, нужно. Презентация, как и любое действие в рамках работы над проектом, должна быть отрефлексирована. Обязательно нужно обсудить, соответствовал ли замысел презентации специфике аудитории, способствовали ли специально подготовленные материалы (плакаты, демонстрационные модели, </a:t>
            </a:r>
            <a:r>
              <a:rPr lang="ru-RU" sz="2000" dirty="0" err="1"/>
              <a:t>PowerPoint</a:t>
            </a:r>
            <a:r>
              <a:rPr lang="ru-RU" sz="2000" dirty="0"/>
              <a:t> презентации и т.п.) достижению цели презентации, какие были заданы вопросы и насколько удачными были ответы на них.</a:t>
            </a:r>
          </a:p>
          <a:p>
            <a:pPr marL="0" indent="0">
              <a:buNone/>
            </a:pPr>
            <a:r>
              <a:rPr lang="ru-RU" sz="2000" dirty="0"/>
              <a:t>Самое время для проведения такой рефлексии – контрольный этап.</a:t>
            </a:r>
          </a:p>
          <a:p>
            <a:pPr marL="0" indent="0">
              <a:buNone/>
            </a:pPr>
            <a:endParaRPr lang="ru-RU" sz="2000" b="1" dirty="0" smtClean="0"/>
          </a:p>
        </p:txBody>
      </p:sp>
    </p:spTree>
    <p:extLst>
      <p:ext uri="{BB962C8B-B14F-4D97-AF65-F5344CB8AC3E}">
        <p14:creationId xmlns:p14="http://schemas.microsoft.com/office/powerpoint/2010/main" val="75348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dirty="0" smtClean="0"/>
              <a:t>КОНТРОЛЬНЫЙ ЭТАП</a:t>
            </a:r>
            <a:br>
              <a:rPr lang="ru-RU" dirty="0" smtClean="0"/>
            </a:br>
            <a:endParaRPr lang="ru-RU" dirty="0"/>
          </a:p>
        </p:txBody>
      </p:sp>
      <p:sp>
        <p:nvSpPr>
          <p:cNvPr id="3" name="Объект 2"/>
          <p:cNvSpPr>
            <a:spLocks noGrp="1"/>
          </p:cNvSpPr>
          <p:nvPr>
            <p:ph idx="1"/>
          </p:nvPr>
        </p:nvSpPr>
        <p:spPr>
          <a:xfrm>
            <a:off x="467544" y="1484753"/>
            <a:ext cx="8229600" cy="4525963"/>
          </a:xfrm>
        </p:spPr>
        <p:txBody>
          <a:bodyPr/>
          <a:lstStyle/>
          <a:p>
            <a:r>
              <a:rPr lang="ru-RU" sz="2000" b="1" dirty="0" smtClean="0"/>
              <a:t>ВОПРОС: Когда учитель должен сообщать ученику оценки за компетентности (до его собственной оценки, после) и подлежат ли оценки обсуждению?</a:t>
            </a:r>
          </a:p>
          <a:p>
            <a:pPr marL="0" indent="0">
              <a:buNone/>
            </a:pPr>
            <a:r>
              <a:rPr lang="ru-RU" sz="2000" dirty="0"/>
              <a:t>Учитель оценивает уровень сформированности ключевых компетентностей ученика по критериям, которые известны ученику. Это качественная оценка, и учитель должен сообщить ее ученику и подробно прокомментировать (рассказать, какие способы деятельности ученик освоил, что ему нужно освоить в дальнейшем, чтобы оценка была выше).</a:t>
            </a:r>
          </a:p>
          <a:p>
            <a:pPr marL="0" indent="0">
              <a:buNone/>
            </a:pPr>
            <a:r>
              <a:rPr lang="ru-RU" sz="2000" dirty="0"/>
              <a:t>Выставление отметки как условно символьного выражения результатов оценки также является прерогативой педагога как профессионала, при этом механизм выставления отметки тоже должен быть понятен ученику</a:t>
            </a:r>
            <a:r>
              <a:rPr lang="ru-RU" sz="2000" dirty="0" smtClean="0"/>
              <a:t>.</a:t>
            </a:r>
            <a:endParaRPr lang="ru-RU" sz="2000" dirty="0"/>
          </a:p>
        </p:txBody>
      </p:sp>
    </p:spTree>
    <p:extLst>
      <p:ext uri="{BB962C8B-B14F-4D97-AF65-F5344CB8AC3E}">
        <p14:creationId xmlns:p14="http://schemas.microsoft.com/office/powerpoint/2010/main" val="277952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dirty="0" smtClean="0"/>
              <a:t>КОНТРОЛЬНЫЙ ЭТАП</a:t>
            </a:r>
            <a:br>
              <a:rPr lang="ru-RU" dirty="0" smtClean="0"/>
            </a:br>
            <a:endParaRPr lang="ru-RU" dirty="0"/>
          </a:p>
        </p:txBody>
      </p:sp>
      <p:sp>
        <p:nvSpPr>
          <p:cNvPr id="3" name="Объект 2"/>
          <p:cNvSpPr>
            <a:spLocks noGrp="1"/>
          </p:cNvSpPr>
          <p:nvPr>
            <p:ph idx="1"/>
          </p:nvPr>
        </p:nvSpPr>
        <p:spPr>
          <a:xfrm>
            <a:off x="467544" y="1484753"/>
            <a:ext cx="8229600" cy="4525963"/>
          </a:xfrm>
        </p:spPr>
        <p:txBody>
          <a:bodyPr/>
          <a:lstStyle/>
          <a:p>
            <a:pPr lvl="0"/>
            <a:r>
              <a:rPr lang="ru-RU" sz="2000" b="1" dirty="0" smtClean="0"/>
              <a:t>ВОПРОС</a:t>
            </a:r>
            <a:r>
              <a:rPr lang="ru-RU" sz="2000" b="1" dirty="0"/>
              <a:t>: Должен ли руководитель проекта высказать свою оценку или пожелания о дальнейшей работе ученика над проектом</a:t>
            </a:r>
            <a:r>
              <a:rPr lang="ru-RU" sz="2000" b="1" dirty="0" smtClean="0"/>
              <a:t>?</a:t>
            </a:r>
          </a:p>
          <a:p>
            <a:pPr marL="0" lvl="0" indent="0">
              <a:buNone/>
            </a:pPr>
            <a:r>
              <a:rPr lang="ru-RU" sz="2000" dirty="0"/>
              <a:t>НЕТ. Ученик уже решил проблему, которая у него была, не следует искусственно возвращать его на исходные позиции. У ученика наверняка есть другие проблемы, решению которых и стоит посвятить дальнейшую работу.</a:t>
            </a:r>
          </a:p>
          <a:p>
            <a:endParaRPr lang="ru-RU" dirty="0"/>
          </a:p>
        </p:txBody>
      </p:sp>
    </p:spTree>
    <p:extLst>
      <p:ext uri="{BB962C8B-B14F-4D97-AF65-F5344CB8AC3E}">
        <p14:creationId xmlns:p14="http://schemas.microsoft.com/office/powerpoint/2010/main" val="14582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Ресурсы</a:t>
            </a:r>
            <a:endParaRPr lang="ru-RU" dirty="0"/>
          </a:p>
        </p:txBody>
      </p:sp>
      <p:sp>
        <p:nvSpPr>
          <p:cNvPr id="3" name="Объект 2"/>
          <p:cNvSpPr>
            <a:spLocks noGrp="1"/>
          </p:cNvSpPr>
          <p:nvPr>
            <p:ph idx="1"/>
          </p:nvPr>
        </p:nvSpPr>
        <p:spPr>
          <a:xfrm>
            <a:off x="683568" y="1052736"/>
            <a:ext cx="8280920" cy="5472608"/>
          </a:xfrm>
        </p:spPr>
        <p:txBody>
          <a:bodyPr/>
          <a:lstStyle/>
          <a:p>
            <a:pPr lvl="0" algn="just">
              <a:spcAft>
                <a:spcPts val="0"/>
              </a:spcAft>
              <a:buFont typeface="+mj-lt"/>
              <a:buAutoNum type="arabicPeriod"/>
            </a:pPr>
            <a:r>
              <a:rPr lang="ru-RU" sz="1800" dirty="0" err="1">
                <a:solidFill>
                  <a:srgbClr val="000000"/>
                </a:solidFill>
                <a:latin typeface="Calibri"/>
                <a:cs typeface="Times New Roman"/>
              </a:rPr>
              <a:t>Бухаркина</a:t>
            </a:r>
            <a:r>
              <a:rPr lang="ru-RU" sz="1800" dirty="0">
                <a:solidFill>
                  <a:srgbClr val="000000"/>
                </a:solidFill>
                <a:latin typeface="Calibri"/>
                <a:cs typeface="Times New Roman"/>
              </a:rPr>
              <a:t> М.Ю. Разработка учебного проекта. — М., 2003.</a:t>
            </a:r>
            <a:endParaRPr lang="ru-RU" sz="1800" dirty="0">
              <a:latin typeface="Times New Roman"/>
              <a:ea typeface="Calibri"/>
              <a:cs typeface="Times New Roman"/>
            </a:endParaRPr>
          </a:p>
          <a:p>
            <a:pPr lvl="0" algn="just">
              <a:spcAft>
                <a:spcPts val="0"/>
              </a:spcAft>
              <a:buFont typeface="+mj-lt"/>
              <a:buAutoNum type="arabicPeriod"/>
            </a:pPr>
            <a:r>
              <a:rPr lang="ru-RU" sz="1800" dirty="0">
                <a:solidFill>
                  <a:srgbClr val="000000"/>
                </a:solidFill>
                <a:latin typeface="Calibri"/>
                <a:cs typeface="Times New Roman"/>
              </a:rPr>
              <a:t>Голуб Г.Б., Перелыгина</a:t>
            </a:r>
            <a:r>
              <a:rPr lang="ru-RU" sz="1800" dirty="0">
                <a:latin typeface="Times New Roman"/>
                <a:ea typeface="Calibri"/>
                <a:cs typeface="Times New Roman"/>
              </a:rPr>
              <a:t> </a:t>
            </a:r>
            <a:r>
              <a:rPr lang="ru-RU" sz="1800" dirty="0">
                <a:solidFill>
                  <a:srgbClr val="000000"/>
                </a:solidFill>
                <a:latin typeface="Calibri"/>
                <a:cs typeface="Times New Roman"/>
              </a:rPr>
              <a:t>Е.А., </a:t>
            </a:r>
            <a:r>
              <a:rPr lang="ru-RU" sz="1800" dirty="0" err="1">
                <a:solidFill>
                  <a:srgbClr val="000000"/>
                </a:solidFill>
                <a:latin typeface="Calibri"/>
                <a:cs typeface="Times New Roman"/>
              </a:rPr>
              <a:t>Чуракова</a:t>
            </a:r>
            <a:r>
              <a:rPr lang="ru-RU" sz="1800" dirty="0">
                <a:solidFill>
                  <a:srgbClr val="000000"/>
                </a:solidFill>
                <a:latin typeface="Calibri"/>
                <a:cs typeface="Times New Roman"/>
              </a:rPr>
              <a:t> О.В.  Метод проектов</a:t>
            </a:r>
            <a:r>
              <a:rPr lang="ru-RU" sz="1800" dirty="0" smtClean="0">
                <a:solidFill>
                  <a:srgbClr val="000000"/>
                </a:solidFill>
                <a:latin typeface="Calibri"/>
                <a:cs typeface="Times New Roman"/>
              </a:rPr>
              <a:t>: технология </a:t>
            </a:r>
            <a:r>
              <a:rPr lang="ru-RU" sz="1800" dirty="0" err="1">
                <a:solidFill>
                  <a:srgbClr val="000000"/>
                </a:solidFill>
                <a:latin typeface="Calibri"/>
                <a:cs typeface="Times New Roman"/>
              </a:rPr>
              <a:t>компетентностно</a:t>
            </a:r>
            <a:r>
              <a:rPr lang="ru-RU" sz="1800" dirty="0">
                <a:solidFill>
                  <a:srgbClr val="000000"/>
                </a:solidFill>
                <a:latin typeface="Calibri"/>
                <a:cs typeface="Times New Roman"/>
              </a:rPr>
              <a:t>-ориентированного образования: Методическое пособие для педагогов руководителей проектов учащихся основной школы / Под ред. </a:t>
            </a:r>
            <a:r>
              <a:rPr lang="ru-RU" sz="1800" dirty="0" err="1">
                <a:solidFill>
                  <a:srgbClr val="000000"/>
                </a:solidFill>
                <a:latin typeface="Calibri"/>
                <a:cs typeface="Times New Roman"/>
              </a:rPr>
              <a:t>д.ф</a:t>
            </a:r>
            <a:r>
              <a:rPr lang="ru-RU" sz="1800" dirty="0">
                <a:solidFill>
                  <a:srgbClr val="000000"/>
                </a:solidFill>
                <a:latin typeface="Calibri"/>
                <a:cs typeface="Times New Roman"/>
              </a:rPr>
              <a:t>. </a:t>
            </a:r>
            <a:r>
              <a:rPr lang="ru-RU" sz="1800" dirty="0" err="1">
                <a:solidFill>
                  <a:srgbClr val="000000"/>
                </a:solidFill>
                <a:latin typeface="Calibri"/>
                <a:cs typeface="Times New Roman"/>
              </a:rPr>
              <a:t>м.н</a:t>
            </a:r>
            <a:r>
              <a:rPr lang="ru-RU" sz="1800" dirty="0">
                <a:solidFill>
                  <a:srgbClr val="000000"/>
                </a:solidFill>
                <a:latin typeface="Calibri"/>
                <a:cs typeface="Times New Roman"/>
              </a:rPr>
              <a:t>., проф. Е.Я. Когана. Самара: Издательство «Учебная литература», Издательский дом «Федоров», 2006. </a:t>
            </a:r>
            <a:endParaRPr lang="ru-RU" sz="1800" dirty="0">
              <a:latin typeface="Times New Roman"/>
              <a:ea typeface="Calibri"/>
              <a:cs typeface="Times New Roman"/>
            </a:endParaRPr>
          </a:p>
          <a:p>
            <a:pPr lvl="0" algn="just">
              <a:spcAft>
                <a:spcPts val="0"/>
              </a:spcAft>
              <a:buFont typeface="+mj-lt"/>
              <a:buAutoNum type="arabicPeriod"/>
            </a:pPr>
            <a:r>
              <a:rPr lang="ru-RU" sz="1800" dirty="0" err="1">
                <a:solidFill>
                  <a:srgbClr val="000000"/>
                </a:solidFill>
                <a:latin typeface="Calibri"/>
                <a:cs typeface="Times New Roman"/>
              </a:rPr>
              <a:t>Ступницкая</a:t>
            </a:r>
            <a:r>
              <a:rPr lang="ru-RU" sz="1800" dirty="0">
                <a:solidFill>
                  <a:srgbClr val="000000"/>
                </a:solidFill>
                <a:latin typeface="Calibri"/>
                <a:cs typeface="Times New Roman"/>
              </a:rPr>
              <a:t> М.А Учимся работать над проектами: Цикл семинаров с элементами тренинга для учителей основного звена.// Школьный психолог» - 2007. -  №</a:t>
            </a:r>
            <a:r>
              <a:rPr lang="ru-RU" sz="1800" dirty="0" smtClean="0">
                <a:solidFill>
                  <a:srgbClr val="000000"/>
                </a:solidFill>
                <a:latin typeface="Calibri"/>
                <a:cs typeface="Times New Roman"/>
              </a:rPr>
              <a:t>23</a:t>
            </a:r>
          </a:p>
          <a:p>
            <a:pPr lvl="0" algn="just">
              <a:spcAft>
                <a:spcPts val="0"/>
              </a:spcAft>
              <a:buFont typeface="+mj-lt"/>
              <a:buAutoNum type="arabicPeriod"/>
            </a:pPr>
            <a:r>
              <a:rPr lang="ru-RU" sz="1600" dirty="0" smtClean="0"/>
              <a:t>Пахомова </a:t>
            </a:r>
            <a:r>
              <a:rPr lang="ru-RU" sz="1600" dirty="0"/>
              <a:t>Н.Ю.</a:t>
            </a:r>
            <a:r>
              <a:rPr lang="ru-RU" sz="1600" dirty="0" smtClean="0"/>
              <a:t> Метод </a:t>
            </a:r>
            <a:r>
              <a:rPr lang="ru-RU" sz="1600" dirty="0"/>
              <a:t>учебного проекта в образовательном </a:t>
            </a:r>
            <a:r>
              <a:rPr lang="ru-RU" sz="1600" dirty="0" smtClean="0"/>
              <a:t>учреждении: пособие для учителей и студентов образовательных вузов. – М.: АРКТИ, 2005</a:t>
            </a:r>
            <a:endParaRPr lang="ru-RU" sz="1600" dirty="0">
              <a:latin typeface="Times New Roman"/>
              <a:ea typeface="Calibri"/>
              <a:cs typeface="Times New Roman"/>
            </a:endParaRPr>
          </a:p>
          <a:p>
            <a:pPr lvl="0" algn="just">
              <a:spcAft>
                <a:spcPts val="0"/>
              </a:spcAft>
              <a:buFont typeface="+mj-lt"/>
              <a:buAutoNum type="arabicPeriod"/>
            </a:pPr>
            <a:r>
              <a:rPr lang="ru-RU" sz="1800" dirty="0" err="1">
                <a:solidFill>
                  <a:srgbClr val="000000"/>
                </a:solidFill>
                <a:latin typeface="Calibri"/>
                <a:cs typeface="Times New Roman"/>
              </a:rPr>
              <a:t>Переверзев</a:t>
            </a:r>
            <a:r>
              <a:rPr lang="ru-RU" sz="1800" dirty="0">
                <a:solidFill>
                  <a:srgbClr val="000000"/>
                </a:solidFill>
                <a:latin typeface="Calibri"/>
                <a:cs typeface="Times New Roman"/>
              </a:rPr>
              <a:t> Л.Б. Проектный подход к образовательным проблемам. Материалы городского семинара «Методология учебного проекта». — М., </a:t>
            </a:r>
            <a:r>
              <a:rPr lang="ru-RU" sz="1800" dirty="0" smtClean="0">
                <a:solidFill>
                  <a:srgbClr val="000000"/>
                </a:solidFill>
                <a:latin typeface="Calibri"/>
                <a:cs typeface="Times New Roman"/>
              </a:rPr>
              <a:t>2001.</a:t>
            </a:r>
            <a:endParaRPr lang="ru-RU" sz="1800" dirty="0">
              <a:latin typeface="Times New Roman"/>
              <a:ea typeface="Calibri"/>
              <a:cs typeface="Times New Roman"/>
            </a:endParaRPr>
          </a:p>
          <a:p>
            <a:pPr lvl="0" algn="just">
              <a:spcAft>
                <a:spcPts val="0"/>
              </a:spcAft>
              <a:buFont typeface="+mj-lt"/>
              <a:buAutoNum type="arabicPeriod"/>
            </a:pPr>
            <a:r>
              <a:rPr lang="ru-RU" sz="1800" dirty="0">
                <a:solidFill>
                  <a:srgbClr val="000000"/>
                </a:solidFill>
                <a:latin typeface="Calibri"/>
                <a:cs typeface="Times New Roman"/>
              </a:rPr>
              <a:t>Родионов В.А., </a:t>
            </a:r>
            <a:r>
              <a:rPr lang="ru-RU" sz="1800" dirty="0" err="1">
                <a:solidFill>
                  <a:srgbClr val="000000"/>
                </a:solidFill>
                <a:latin typeface="Calibri"/>
                <a:cs typeface="Times New Roman"/>
              </a:rPr>
              <a:t>Ступницкая</a:t>
            </a:r>
            <a:r>
              <a:rPr lang="ru-RU" sz="1800" dirty="0">
                <a:solidFill>
                  <a:srgbClr val="000000"/>
                </a:solidFill>
                <a:latin typeface="Calibri"/>
                <a:cs typeface="Times New Roman"/>
              </a:rPr>
              <a:t> М.А. Проектная деятельность в школе // Школьный психолог. — 2004. — № 46</a:t>
            </a:r>
            <a:r>
              <a:rPr lang="ru-RU" sz="1800" dirty="0" smtClean="0">
                <a:solidFill>
                  <a:srgbClr val="000000"/>
                </a:solidFill>
                <a:latin typeface="Calibri"/>
                <a:cs typeface="Times New Roman"/>
              </a:rPr>
              <a:t>.</a:t>
            </a:r>
          </a:p>
          <a:p>
            <a:pPr lvl="0" algn="just">
              <a:spcAft>
                <a:spcPts val="0"/>
              </a:spcAft>
              <a:buFont typeface="+mj-lt"/>
              <a:buAutoNum type="arabicPeriod"/>
            </a:pPr>
            <a:r>
              <a:rPr lang="ru-RU" sz="1800" dirty="0" smtClean="0">
                <a:solidFill>
                  <a:srgbClr val="000000"/>
                </a:solidFill>
                <a:latin typeface="Calibri"/>
                <a:ea typeface="Calibri"/>
                <a:cs typeface="Times New Roman"/>
              </a:rPr>
              <a:t>Эпштейн М.М. На исторических перекрестках. Метод проектов. – М.: </a:t>
            </a:r>
            <a:r>
              <a:rPr lang="ru-RU" sz="1800" dirty="0" err="1" smtClean="0">
                <a:solidFill>
                  <a:srgbClr val="000000"/>
                </a:solidFill>
                <a:latin typeface="Calibri"/>
                <a:ea typeface="Calibri"/>
                <a:cs typeface="Times New Roman"/>
              </a:rPr>
              <a:t>Наношкола</a:t>
            </a:r>
            <a:r>
              <a:rPr lang="ru-RU" sz="1800" dirty="0" smtClean="0">
                <a:solidFill>
                  <a:srgbClr val="000000"/>
                </a:solidFill>
                <a:latin typeface="Calibri"/>
                <a:ea typeface="Calibri"/>
                <a:cs typeface="Times New Roman"/>
              </a:rPr>
              <a:t>, 2014.</a:t>
            </a:r>
            <a:endParaRPr lang="ru-RU" sz="1800" dirty="0">
              <a:latin typeface="Times New Roman"/>
              <a:ea typeface="Calibri"/>
              <a:cs typeface="Times New Roman"/>
            </a:endParaRPr>
          </a:p>
          <a:p>
            <a:endParaRPr lang="ru-RU" sz="1600" b="1" dirty="0"/>
          </a:p>
          <a:p>
            <a:r>
              <a:rPr lang="ru-RU" sz="1600" dirty="0"/>
              <a:t/>
            </a:r>
            <a:br>
              <a:rPr lang="ru-RU" sz="1600" dirty="0"/>
            </a:br>
            <a:r>
              <a:rPr lang="ru-RU" dirty="0">
                <a:solidFill>
                  <a:srgbClr val="000000"/>
                </a:solidFill>
                <a:latin typeface="PragmaticaLightC-Bold"/>
              </a:rPr>
              <a:t/>
            </a:r>
            <a:br>
              <a:rPr lang="ru-RU" dirty="0">
                <a:solidFill>
                  <a:srgbClr val="000000"/>
                </a:solidFill>
                <a:latin typeface="PragmaticaLightC-Bold"/>
              </a:rPr>
            </a:br>
            <a:endParaRPr lang="ru-RU" dirty="0"/>
          </a:p>
        </p:txBody>
      </p:sp>
    </p:spTree>
    <p:extLst>
      <p:ext uri="{BB962C8B-B14F-4D97-AF65-F5344CB8AC3E}">
        <p14:creationId xmlns:p14="http://schemas.microsoft.com/office/powerpoint/2010/main" val="33217121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r>
              <a:rPr lang="ru-RU" sz="6000" dirty="0" smtClean="0"/>
              <a:t>Творческих успехов</a:t>
            </a:r>
            <a:r>
              <a:rPr lang="en-US" sz="6000" dirty="0" smtClean="0"/>
              <a:t>!</a:t>
            </a:r>
            <a:endParaRPr lang="en-US" sz="6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a:xfrm>
            <a:off x="-69466" y="116632"/>
            <a:ext cx="7453064" cy="914400"/>
          </a:xfrm>
        </p:spPr>
        <p:txBody>
          <a:bodyPr/>
          <a:lstStyle/>
          <a:p>
            <a:pPr algn="ctr">
              <a:spcAft>
                <a:spcPts val="0"/>
              </a:spcAft>
            </a:pPr>
            <a:r>
              <a:rPr lang="ru-RU" dirty="0">
                <a:latin typeface="Calibri"/>
                <a:ea typeface="Calibri"/>
                <a:cs typeface="Times New Roman"/>
              </a:rPr>
              <a:t>Этапы работы над проектом</a:t>
            </a:r>
            <a:endParaRPr lang="ru-RU" dirty="0">
              <a:effectLst/>
              <a:latin typeface="Times New Roman"/>
              <a:ea typeface="Calibri"/>
              <a:cs typeface="Times New Roman"/>
            </a:endParaRPr>
          </a:p>
        </p:txBody>
      </p:sp>
      <p:sp>
        <p:nvSpPr>
          <p:cNvPr id="5133" name="Line 13"/>
          <p:cNvSpPr>
            <a:spLocks noChangeShapeType="1"/>
          </p:cNvSpPr>
          <p:nvPr/>
        </p:nvSpPr>
        <p:spPr bwMode="gray">
          <a:xfrm>
            <a:off x="2362200" y="4854575"/>
            <a:ext cx="5450160" cy="26942"/>
          </a:xfrm>
          <a:prstGeom prst="line">
            <a:avLst/>
          </a:prstGeom>
          <a:noFill/>
          <a:ln w="25400">
            <a:solidFill>
              <a:schemeClr val="tx2"/>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134" name="Rectangle 14"/>
          <p:cNvSpPr>
            <a:spLocks noChangeArrowheads="1"/>
          </p:cNvSpPr>
          <p:nvPr/>
        </p:nvSpPr>
        <p:spPr bwMode="gray">
          <a:xfrm rot="3419336">
            <a:off x="2078037" y="42783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p>
        </p:txBody>
      </p:sp>
      <p:sp>
        <p:nvSpPr>
          <p:cNvPr id="5135" name="Text Box 15"/>
          <p:cNvSpPr txBox="1">
            <a:spLocks noChangeArrowheads="1"/>
          </p:cNvSpPr>
          <p:nvPr/>
        </p:nvSpPr>
        <p:spPr bwMode="gray">
          <a:xfrm>
            <a:off x="2133600" y="432117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b="1">
                <a:solidFill>
                  <a:srgbClr val="FFFFFF"/>
                </a:solidFill>
              </a:rPr>
              <a:t>4</a:t>
            </a:r>
          </a:p>
        </p:txBody>
      </p:sp>
      <p:sp>
        <p:nvSpPr>
          <p:cNvPr id="5136" name="Line 16"/>
          <p:cNvSpPr>
            <a:spLocks noChangeShapeType="1"/>
          </p:cNvSpPr>
          <p:nvPr/>
        </p:nvSpPr>
        <p:spPr bwMode="gray">
          <a:xfrm>
            <a:off x="2362200" y="2339975"/>
            <a:ext cx="5450160" cy="26942"/>
          </a:xfrm>
          <a:prstGeom prst="line">
            <a:avLst/>
          </a:prstGeom>
          <a:noFill/>
          <a:ln w="25400">
            <a:solidFill>
              <a:schemeClr val="tx2"/>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137" name="Rectangle 17"/>
          <p:cNvSpPr>
            <a:spLocks noChangeArrowheads="1"/>
          </p:cNvSpPr>
          <p:nvPr/>
        </p:nvSpPr>
        <p:spPr bwMode="gray">
          <a:xfrm rot="3419336">
            <a:off x="2078037" y="176371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p>
        </p:txBody>
      </p:sp>
      <p:sp>
        <p:nvSpPr>
          <p:cNvPr id="5138" name="Text Box 18"/>
          <p:cNvSpPr txBox="1">
            <a:spLocks noChangeArrowheads="1"/>
          </p:cNvSpPr>
          <p:nvPr/>
        </p:nvSpPr>
        <p:spPr bwMode="gray">
          <a:xfrm>
            <a:off x="2675442" y="1859895"/>
            <a:ext cx="3715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a:spcAft>
                <a:spcPts val="0"/>
              </a:spcAft>
            </a:pPr>
            <a:r>
              <a:rPr lang="ru-RU" sz="2400" b="1" dirty="0">
                <a:solidFill>
                  <a:srgbClr val="000000"/>
                </a:solidFill>
                <a:latin typeface="Times New Roman"/>
                <a:ea typeface="Calibri"/>
                <a:cs typeface="Times New Roman"/>
              </a:rPr>
              <a:t>ПОИСКОВЫЙ ЭТАП</a:t>
            </a:r>
            <a:endParaRPr lang="ru-RU" sz="2400" dirty="0">
              <a:effectLst/>
              <a:latin typeface="Times New Roman"/>
              <a:ea typeface="Calibri"/>
              <a:cs typeface="Times New Roman"/>
            </a:endParaRPr>
          </a:p>
        </p:txBody>
      </p:sp>
      <p:sp>
        <p:nvSpPr>
          <p:cNvPr id="5139" name="Text Box 19"/>
          <p:cNvSpPr txBox="1">
            <a:spLocks noChangeArrowheads="1"/>
          </p:cNvSpPr>
          <p:nvPr/>
        </p:nvSpPr>
        <p:spPr bwMode="gray">
          <a:xfrm>
            <a:off x="2133600" y="180657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b="1">
                <a:solidFill>
                  <a:srgbClr val="FFFFFF"/>
                </a:solidFill>
              </a:rPr>
              <a:t>1</a:t>
            </a:r>
          </a:p>
        </p:txBody>
      </p:sp>
      <p:sp>
        <p:nvSpPr>
          <p:cNvPr id="5140" name="Line 20"/>
          <p:cNvSpPr>
            <a:spLocks noChangeShapeType="1"/>
          </p:cNvSpPr>
          <p:nvPr/>
        </p:nvSpPr>
        <p:spPr bwMode="gray">
          <a:xfrm>
            <a:off x="2362200" y="3178175"/>
            <a:ext cx="5450160" cy="26942"/>
          </a:xfrm>
          <a:prstGeom prst="line">
            <a:avLst/>
          </a:prstGeom>
          <a:noFill/>
          <a:ln w="25400">
            <a:solidFill>
              <a:schemeClr val="tx2"/>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141" name="Rectangle 21"/>
          <p:cNvSpPr>
            <a:spLocks noChangeArrowheads="1"/>
          </p:cNvSpPr>
          <p:nvPr/>
        </p:nvSpPr>
        <p:spPr bwMode="gray">
          <a:xfrm rot="3419336">
            <a:off x="2078037" y="260191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p>
        </p:txBody>
      </p:sp>
      <p:sp>
        <p:nvSpPr>
          <p:cNvPr id="5142" name="Text Box 22"/>
          <p:cNvSpPr txBox="1">
            <a:spLocks noChangeArrowheads="1"/>
          </p:cNvSpPr>
          <p:nvPr/>
        </p:nvSpPr>
        <p:spPr bwMode="gray">
          <a:xfrm>
            <a:off x="2133600" y="264477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b="1">
                <a:solidFill>
                  <a:srgbClr val="FFFFFF"/>
                </a:solidFill>
              </a:rPr>
              <a:t>2</a:t>
            </a:r>
          </a:p>
        </p:txBody>
      </p:sp>
      <p:sp>
        <p:nvSpPr>
          <p:cNvPr id="5143" name="Line 23"/>
          <p:cNvSpPr>
            <a:spLocks noChangeShapeType="1"/>
          </p:cNvSpPr>
          <p:nvPr/>
        </p:nvSpPr>
        <p:spPr bwMode="gray">
          <a:xfrm>
            <a:off x="2363788" y="4014788"/>
            <a:ext cx="5448572" cy="28529"/>
          </a:xfrm>
          <a:prstGeom prst="line">
            <a:avLst/>
          </a:prstGeom>
          <a:noFill/>
          <a:ln w="25400">
            <a:solidFill>
              <a:schemeClr val="tx2"/>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144" name="Rectangle 24"/>
          <p:cNvSpPr>
            <a:spLocks noChangeArrowheads="1"/>
          </p:cNvSpPr>
          <p:nvPr/>
        </p:nvSpPr>
        <p:spPr bwMode="gray">
          <a:xfrm rot="3419336">
            <a:off x="2078037" y="344011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p>
        </p:txBody>
      </p:sp>
      <p:sp>
        <p:nvSpPr>
          <p:cNvPr id="5145" name="Text Box 25"/>
          <p:cNvSpPr txBox="1">
            <a:spLocks noChangeArrowheads="1"/>
          </p:cNvSpPr>
          <p:nvPr/>
        </p:nvSpPr>
        <p:spPr bwMode="gray">
          <a:xfrm>
            <a:off x="2133600" y="348297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b="1">
                <a:solidFill>
                  <a:srgbClr val="FFFFFF"/>
                </a:solidFill>
              </a:rPr>
              <a:t>3</a:t>
            </a:r>
          </a:p>
        </p:txBody>
      </p:sp>
      <p:sp>
        <p:nvSpPr>
          <p:cNvPr id="5146" name="Line 26"/>
          <p:cNvSpPr>
            <a:spLocks noChangeShapeType="1"/>
          </p:cNvSpPr>
          <p:nvPr/>
        </p:nvSpPr>
        <p:spPr bwMode="gray">
          <a:xfrm>
            <a:off x="2362200" y="5715000"/>
            <a:ext cx="5450160" cy="9162"/>
          </a:xfrm>
          <a:prstGeom prst="line">
            <a:avLst/>
          </a:prstGeom>
          <a:noFill/>
          <a:ln w="25400">
            <a:solidFill>
              <a:schemeClr val="tx2"/>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5147" name="Rectangle 27"/>
          <p:cNvSpPr>
            <a:spLocks noChangeArrowheads="1"/>
          </p:cNvSpPr>
          <p:nvPr/>
        </p:nvSpPr>
        <p:spPr bwMode="ltGray">
          <a:xfrm rot="3419336">
            <a:off x="2078037" y="5138738"/>
            <a:ext cx="479425" cy="520700"/>
          </a:xfrm>
          <a:prstGeom prst="rect">
            <a:avLst/>
          </a:prstGeom>
          <a:gradFill rotWithShape="1">
            <a:gsLst>
              <a:gs pos="0">
                <a:srgbClr val="990099"/>
              </a:gs>
              <a:gs pos="100000">
                <a:srgbClr val="990099">
                  <a:gamma/>
                  <a:shade val="46275"/>
                  <a:invGamma/>
                </a:srgb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9900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p>
        </p:txBody>
      </p:sp>
      <p:sp>
        <p:nvSpPr>
          <p:cNvPr id="5148" name="Text Box 28"/>
          <p:cNvSpPr txBox="1">
            <a:spLocks noChangeArrowheads="1"/>
          </p:cNvSpPr>
          <p:nvPr/>
        </p:nvSpPr>
        <p:spPr bwMode="gray">
          <a:xfrm>
            <a:off x="2133600" y="5181600"/>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b="1">
                <a:solidFill>
                  <a:srgbClr val="FFFFFF"/>
                </a:solidFill>
              </a:rPr>
              <a:t>5</a:t>
            </a:r>
          </a:p>
        </p:txBody>
      </p:sp>
      <p:sp>
        <p:nvSpPr>
          <p:cNvPr id="5149" name="Text Box 29"/>
          <p:cNvSpPr txBox="1">
            <a:spLocks noChangeArrowheads="1"/>
          </p:cNvSpPr>
          <p:nvPr/>
        </p:nvSpPr>
        <p:spPr bwMode="gray">
          <a:xfrm>
            <a:off x="2664288" y="2713038"/>
            <a:ext cx="45266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algn="ctr">
              <a:spcAft>
                <a:spcPts val="0"/>
              </a:spcAft>
            </a:pPr>
            <a:r>
              <a:rPr lang="ru-RU" sz="2400" b="1" cap="all" dirty="0">
                <a:solidFill>
                  <a:srgbClr val="000000"/>
                </a:solidFill>
                <a:latin typeface="Times New Roman"/>
                <a:ea typeface="Calibri"/>
                <a:cs typeface="Times New Roman"/>
              </a:rPr>
              <a:t>Аналитический этап</a:t>
            </a:r>
            <a:endParaRPr lang="ru-RU" sz="2400" dirty="0">
              <a:effectLst/>
              <a:latin typeface="Times New Roman"/>
              <a:ea typeface="Calibri"/>
              <a:cs typeface="Times New Roman"/>
            </a:endParaRPr>
          </a:p>
        </p:txBody>
      </p:sp>
      <p:sp>
        <p:nvSpPr>
          <p:cNvPr id="5150" name="Text Box 30"/>
          <p:cNvSpPr txBox="1">
            <a:spLocks noChangeArrowheads="1"/>
          </p:cNvSpPr>
          <p:nvPr/>
        </p:nvSpPr>
        <p:spPr bwMode="gray">
          <a:xfrm>
            <a:off x="2659135" y="3581652"/>
            <a:ext cx="420672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algn="ctr">
              <a:spcAft>
                <a:spcPts val="0"/>
              </a:spcAft>
            </a:pPr>
            <a:r>
              <a:rPr lang="ru-RU" sz="2400" b="1" cap="all" dirty="0">
                <a:solidFill>
                  <a:srgbClr val="000000"/>
                </a:solidFill>
                <a:latin typeface="Times New Roman"/>
                <a:ea typeface="Calibri"/>
                <a:cs typeface="Times New Roman"/>
              </a:rPr>
              <a:t>Практический этап</a:t>
            </a:r>
            <a:endParaRPr lang="ru-RU" sz="2400" dirty="0">
              <a:effectLst/>
              <a:latin typeface="Times New Roman"/>
              <a:ea typeface="Calibri"/>
              <a:cs typeface="Times New Roman"/>
            </a:endParaRPr>
          </a:p>
        </p:txBody>
      </p:sp>
      <p:sp>
        <p:nvSpPr>
          <p:cNvPr id="5151" name="Text Box 31"/>
          <p:cNvSpPr txBox="1">
            <a:spLocks noChangeArrowheads="1"/>
          </p:cNvSpPr>
          <p:nvPr/>
        </p:nvSpPr>
        <p:spPr bwMode="gray">
          <a:xfrm>
            <a:off x="2664288" y="4381460"/>
            <a:ext cx="49655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algn="ctr">
              <a:spcAft>
                <a:spcPts val="0"/>
              </a:spcAft>
            </a:pPr>
            <a:r>
              <a:rPr lang="ru-RU" sz="2400" b="1" cap="all" dirty="0">
                <a:solidFill>
                  <a:srgbClr val="000000"/>
                </a:solidFill>
                <a:latin typeface="Times New Roman"/>
                <a:ea typeface="Calibri"/>
                <a:cs typeface="Times New Roman"/>
              </a:rPr>
              <a:t>Презентационный этап</a:t>
            </a:r>
            <a:endParaRPr lang="ru-RU" sz="2400" dirty="0">
              <a:effectLst/>
              <a:latin typeface="Times New Roman"/>
              <a:ea typeface="Calibri"/>
              <a:cs typeface="Times New Roman"/>
            </a:endParaRPr>
          </a:p>
        </p:txBody>
      </p:sp>
      <p:sp>
        <p:nvSpPr>
          <p:cNvPr id="5152" name="Text Box 32"/>
          <p:cNvSpPr txBox="1">
            <a:spLocks noChangeArrowheads="1"/>
          </p:cNvSpPr>
          <p:nvPr/>
        </p:nvSpPr>
        <p:spPr bwMode="gray">
          <a:xfrm>
            <a:off x="2714374" y="5262497"/>
            <a:ext cx="4096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algn="ctr">
              <a:spcAft>
                <a:spcPts val="0"/>
              </a:spcAft>
              <a:tabLst>
                <a:tab pos="3743325" algn="l"/>
              </a:tabLst>
            </a:pPr>
            <a:r>
              <a:rPr lang="ru-RU" sz="2400" b="1" cap="all" dirty="0">
                <a:solidFill>
                  <a:srgbClr val="000000"/>
                </a:solidFill>
                <a:latin typeface="Times New Roman"/>
                <a:ea typeface="Calibri"/>
                <a:cs typeface="Times New Roman"/>
              </a:rPr>
              <a:t>Контрольный этап</a:t>
            </a:r>
            <a:endParaRPr lang="ru-RU" sz="2400" dirty="0">
              <a:effectLst/>
              <a:latin typeface="Times New Roman"/>
              <a:ea typeface="Calibri"/>
              <a:cs typeface="Times New Roman"/>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6934200" cy="914400"/>
          </a:xfrm>
        </p:spPr>
        <p:txBody>
          <a:bodyPr/>
          <a:lstStyle/>
          <a:p>
            <a:pPr marL="457200" lvl="0" indent="-342900" algn="ctr">
              <a:spcBef>
                <a:spcPct val="20000"/>
              </a:spcBef>
              <a:spcAft>
                <a:spcPts val="0"/>
              </a:spcAft>
            </a:pPr>
            <a:r>
              <a:rPr lang="ru-RU" dirty="0">
                <a:solidFill>
                  <a:srgbClr val="000000"/>
                </a:solidFill>
                <a:ea typeface="Calibri"/>
                <a:cs typeface="Times New Roman"/>
              </a:rPr>
              <a:t>ПОИСКОВЫЙ ЭТАП</a:t>
            </a:r>
          </a:p>
        </p:txBody>
      </p:sp>
      <p:sp>
        <p:nvSpPr>
          <p:cNvPr id="3" name="Объект 2"/>
          <p:cNvSpPr>
            <a:spLocks noGrp="1"/>
          </p:cNvSpPr>
          <p:nvPr>
            <p:ph idx="1"/>
          </p:nvPr>
        </p:nvSpPr>
        <p:spPr>
          <a:xfrm>
            <a:off x="611560" y="1340768"/>
            <a:ext cx="8229600" cy="4525963"/>
          </a:xfrm>
        </p:spPr>
        <p:txBody>
          <a:bodyPr/>
          <a:lstStyle/>
          <a:p>
            <a:pPr lvl="0" algn="just">
              <a:spcAft>
                <a:spcPts val="0"/>
              </a:spcAft>
              <a:buFont typeface="Symbol"/>
              <a:buChar char=""/>
            </a:pPr>
            <a:r>
              <a:rPr lang="ru-RU" sz="1800" b="1" dirty="0" smtClean="0">
                <a:solidFill>
                  <a:srgbClr val="000000"/>
                </a:solidFill>
                <a:ea typeface="Calibri"/>
                <a:cs typeface="Times New Roman"/>
              </a:rPr>
              <a:t>ВОПРОС</a:t>
            </a:r>
            <a:r>
              <a:rPr lang="ru-RU" sz="1800" b="1" dirty="0">
                <a:solidFill>
                  <a:srgbClr val="000000"/>
                </a:solidFill>
                <a:ea typeface="Calibri"/>
                <a:cs typeface="Times New Roman"/>
              </a:rPr>
              <a:t>: Что делать, если у ребенка нет проблем?</a:t>
            </a:r>
            <a:endParaRPr lang="ru-RU" sz="1800" dirty="0" smtClean="0">
              <a:effectLst/>
              <a:ea typeface="Calibri"/>
              <a:cs typeface="Times New Roman"/>
            </a:endParaRPr>
          </a:p>
          <a:p>
            <a:pPr marL="0" indent="0" algn="just">
              <a:buNone/>
            </a:pPr>
            <a:r>
              <a:rPr lang="ru-RU" sz="2000" dirty="0"/>
              <a:t>Учителю стоит помнить: с учеником надо налаживать контакт, а это требует времени, значит, вопрос о наличии проблем ну никак не может быть задан в самом начале консультации и никак не может быть сформулирован виде вопроса «Какая у тебя проблема?». Скорее, с учеником стоит поговорить о том, что его в собственной жизни не устраивает, беспокоит и т.п., т.е. нащупать ситуативную рамку проекта. Напомним, что увидеть проблему можно тогда, когда проанализированы реальная и идеальная ситуации и выявлены противоречия между ними. То есть нарушение технологии, о котором мы говорили выше, состоит как раз в том, что учитель пропускает описание и анализ ситуаций учеником на поисковом этапе.</a:t>
            </a:r>
          </a:p>
        </p:txBody>
      </p:sp>
    </p:spTree>
    <p:extLst>
      <p:ext uri="{BB962C8B-B14F-4D97-AF65-F5344CB8AC3E}">
        <p14:creationId xmlns:p14="http://schemas.microsoft.com/office/powerpoint/2010/main" val="17392222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6934200" cy="914400"/>
          </a:xfrm>
        </p:spPr>
        <p:txBody>
          <a:bodyPr/>
          <a:lstStyle/>
          <a:p>
            <a:pPr marL="457200" lvl="0" indent="-342900" algn="ctr">
              <a:spcBef>
                <a:spcPct val="20000"/>
              </a:spcBef>
              <a:spcAft>
                <a:spcPts val="0"/>
              </a:spcAft>
            </a:pPr>
            <a:r>
              <a:rPr lang="ru-RU" dirty="0">
                <a:solidFill>
                  <a:srgbClr val="000000"/>
                </a:solidFill>
                <a:ea typeface="Calibri"/>
                <a:cs typeface="Times New Roman"/>
              </a:rPr>
              <a:t>ПОИСКОВЫЙ ЭТАП</a:t>
            </a:r>
          </a:p>
        </p:txBody>
      </p:sp>
      <p:sp>
        <p:nvSpPr>
          <p:cNvPr id="3" name="Объект 2"/>
          <p:cNvSpPr>
            <a:spLocks noGrp="1"/>
          </p:cNvSpPr>
          <p:nvPr>
            <p:ph idx="1"/>
          </p:nvPr>
        </p:nvSpPr>
        <p:spPr>
          <a:xfrm>
            <a:off x="611560" y="1340768"/>
            <a:ext cx="8229600" cy="4525963"/>
          </a:xfrm>
        </p:spPr>
        <p:txBody>
          <a:bodyPr/>
          <a:lstStyle/>
          <a:p>
            <a:pPr lvl="0" algn="just">
              <a:spcAft>
                <a:spcPts val="0"/>
              </a:spcAft>
              <a:buFont typeface="Symbol"/>
              <a:buChar char=""/>
            </a:pPr>
            <a:r>
              <a:rPr lang="ru-RU" sz="1800" b="1" dirty="0" smtClean="0">
                <a:solidFill>
                  <a:srgbClr val="000000"/>
                </a:solidFill>
                <a:ea typeface="Calibri"/>
                <a:cs typeface="Times New Roman"/>
              </a:rPr>
              <a:t>ВОПРОС</a:t>
            </a:r>
            <a:r>
              <a:rPr lang="ru-RU" sz="1800" b="1" dirty="0">
                <a:solidFill>
                  <a:srgbClr val="000000"/>
                </a:solidFill>
                <a:ea typeface="Calibri"/>
                <a:cs typeface="Times New Roman"/>
              </a:rPr>
              <a:t>: Как быть, если ученик, приступая к работе над проектом, уже знает, как разрешить свою проблему?</a:t>
            </a:r>
            <a:endParaRPr lang="ru-RU" sz="1800" dirty="0" smtClean="0">
              <a:effectLst/>
              <a:ea typeface="Calibri"/>
              <a:cs typeface="Times New Roman"/>
            </a:endParaRPr>
          </a:p>
          <a:p>
            <a:pPr marL="0" indent="0">
              <a:buNone/>
            </a:pPr>
            <a:r>
              <a:rPr lang="ru-RU" sz="1800" dirty="0"/>
              <a:t>Ученик ОЩУЩАЕТ наличие проблемы, но вместо того, чтобы проанализировать идеальную и реальную ситуации, сформулировать проблему, он «хватается» за первую идею, которая пришла ему в голову (кстати, идея может быть и вполне хорошей), и стремится ее реализовать. То есть он «перескакивает» через поисковый этап и пытается работать в поле определения способа разрешения проблемы и планирования продукта. Очевидно, что в подобной ситуации руководителю проекта следует «вернуть» ученика на поисковый этап. Это можно сделать с помощью вопроса: «А зачем тебе платье в стиле ретро (ящик для хранения инструмента и т.п.)?». Ответ на этот вопрос заставит ученика задуматься о реальной ситуации, которая его не устраивает. В любом случае корректными будут действия учителя, если он настоит на</a:t>
            </a:r>
          </a:p>
          <a:p>
            <a:pPr marL="0" indent="0">
              <a:buNone/>
            </a:pPr>
            <a:r>
              <a:rPr lang="ru-RU" sz="1800" dirty="0"/>
              <a:t>той последовательности этапов, которая задана логикой работы</a:t>
            </a:r>
            <a:r>
              <a:rPr lang="ru-RU" sz="1800" dirty="0" smtClean="0"/>
              <a:t>.</a:t>
            </a:r>
            <a:endParaRPr lang="ru-RU" sz="1800" dirty="0"/>
          </a:p>
        </p:txBody>
      </p:sp>
    </p:spTree>
    <p:extLst>
      <p:ext uri="{BB962C8B-B14F-4D97-AF65-F5344CB8AC3E}">
        <p14:creationId xmlns:p14="http://schemas.microsoft.com/office/powerpoint/2010/main" val="1719900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6934200" cy="914400"/>
          </a:xfrm>
        </p:spPr>
        <p:txBody>
          <a:bodyPr/>
          <a:lstStyle/>
          <a:p>
            <a:pPr marL="457200" lvl="0" indent="-342900" algn="ctr">
              <a:spcBef>
                <a:spcPct val="20000"/>
              </a:spcBef>
              <a:spcAft>
                <a:spcPts val="0"/>
              </a:spcAft>
            </a:pPr>
            <a:r>
              <a:rPr lang="ru-RU" dirty="0">
                <a:solidFill>
                  <a:srgbClr val="000000"/>
                </a:solidFill>
                <a:ea typeface="Calibri"/>
                <a:cs typeface="Times New Roman"/>
              </a:rPr>
              <a:t>ПОИСКОВЫЙ ЭТАП</a:t>
            </a:r>
          </a:p>
        </p:txBody>
      </p:sp>
      <p:sp>
        <p:nvSpPr>
          <p:cNvPr id="3" name="Объект 2"/>
          <p:cNvSpPr>
            <a:spLocks noGrp="1"/>
          </p:cNvSpPr>
          <p:nvPr>
            <p:ph idx="1"/>
          </p:nvPr>
        </p:nvSpPr>
        <p:spPr>
          <a:xfrm>
            <a:off x="611560" y="1340768"/>
            <a:ext cx="8229600" cy="4525963"/>
          </a:xfrm>
        </p:spPr>
        <p:txBody>
          <a:bodyPr/>
          <a:lstStyle/>
          <a:p>
            <a:pPr lvl="0" algn="just">
              <a:spcAft>
                <a:spcPts val="0"/>
              </a:spcAft>
              <a:buFont typeface="Symbol"/>
              <a:buChar char=""/>
            </a:pPr>
            <a:r>
              <a:rPr lang="ru-RU" sz="1800" b="1" dirty="0" smtClean="0">
                <a:solidFill>
                  <a:srgbClr val="000000"/>
                </a:solidFill>
                <a:ea typeface="Calibri"/>
                <a:cs typeface="Times New Roman"/>
              </a:rPr>
              <a:t>ВОПРОС</a:t>
            </a:r>
            <a:r>
              <a:rPr lang="ru-RU" sz="1800" b="1" dirty="0">
                <a:solidFill>
                  <a:srgbClr val="000000"/>
                </a:solidFill>
                <a:ea typeface="Calibri"/>
                <a:cs typeface="Times New Roman"/>
              </a:rPr>
              <a:t>: Следует ли распределять проекты в соответствии с их тематическими рамками между руководителями? Что делать, если учитель не очень хорошо ориентируется в вопросах, касающихся содержания проектов учащихся</a:t>
            </a:r>
            <a:r>
              <a:rPr lang="ru-RU" sz="1800" b="1" dirty="0" smtClean="0">
                <a:solidFill>
                  <a:srgbClr val="000000"/>
                </a:solidFill>
                <a:ea typeface="Calibri"/>
                <a:cs typeface="Times New Roman"/>
              </a:rPr>
              <a:t>?</a:t>
            </a:r>
          </a:p>
          <a:p>
            <a:pPr marL="0" lvl="0" indent="0" algn="just">
              <a:spcAft>
                <a:spcPts val="0"/>
              </a:spcAft>
              <a:buNone/>
            </a:pPr>
            <a:r>
              <a:rPr lang="ru-RU" sz="2400" dirty="0"/>
              <a:t>Никто не может заранее предположить, в каких тематических рамках будет выполняться проект. Руководитель проекта не обязан быть специалистом во всем. Он несет ответственность за соблюдение технологии. И если ученику нужна консультация специалиста, то обязанность руководителя проектов  эту консультацию организовать и </a:t>
            </a:r>
            <a:r>
              <a:rPr lang="ru-RU" sz="2400" dirty="0" smtClean="0"/>
              <a:t>подготовить к </a:t>
            </a:r>
            <a:r>
              <a:rPr lang="ru-RU" sz="2400" dirty="0"/>
              <a:t>ней ученика.</a:t>
            </a:r>
          </a:p>
          <a:p>
            <a:pPr marL="0" lvl="0" indent="0" algn="just">
              <a:spcAft>
                <a:spcPts val="0"/>
              </a:spcAft>
              <a:buNone/>
            </a:pPr>
            <a:endParaRPr lang="ru-RU" dirty="0"/>
          </a:p>
        </p:txBody>
      </p:sp>
    </p:spTree>
    <p:extLst>
      <p:ext uri="{BB962C8B-B14F-4D97-AF65-F5344CB8AC3E}">
        <p14:creationId xmlns:p14="http://schemas.microsoft.com/office/powerpoint/2010/main" val="432213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6934200" cy="914400"/>
          </a:xfrm>
        </p:spPr>
        <p:txBody>
          <a:bodyPr/>
          <a:lstStyle/>
          <a:p>
            <a:pPr marL="457200" lvl="0" indent="-342900" algn="ctr">
              <a:spcBef>
                <a:spcPct val="20000"/>
              </a:spcBef>
              <a:spcAft>
                <a:spcPts val="0"/>
              </a:spcAft>
            </a:pPr>
            <a:r>
              <a:rPr lang="ru-RU" dirty="0">
                <a:solidFill>
                  <a:srgbClr val="000000"/>
                </a:solidFill>
                <a:ea typeface="Calibri"/>
                <a:cs typeface="Times New Roman"/>
              </a:rPr>
              <a:t>ПОИСКОВЫЙ ЭТАП</a:t>
            </a:r>
          </a:p>
        </p:txBody>
      </p:sp>
      <p:sp>
        <p:nvSpPr>
          <p:cNvPr id="3" name="Объект 2"/>
          <p:cNvSpPr>
            <a:spLocks noGrp="1"/>
          </p:cNvSpPr>
          <p:nvPr>
            <p:ph idx="1"/>
          </p:nvPr>
        </p:nvSpPr>
        <p:spPr>
          <a:xfrm>
            <a:off x="611560" y="1340768"/>
            <a:ext cx="8229600" cy="4525963"/>
          </a:xfrm>
        </p:spPr>
        <p:txBody>
          <a:bodyPr/>
          <a:lstStyle/>
          <a:p>
            <a:pPr lvl="0" algn="just">
              <a:spcAft>
                <a:spcPts val="0"/>
              </a:spcAft>
              <a:buFont typeface="Symbol"/>
              <a:buChar char=""/>
            </a:pPr>
            <a:r>
              <a:rPr lang="ru-RU" sz="1800" b="1" dirty="0" smtClean="0">
                <a:solidFill>
                  <a:srgbClr val="000000"/>
                </a:solidFill>
                <a:ea typeface="Calibri"/>
                <a:cs typeface="Times New Roman"/>
              </a:rPr>
              <a:t>ВОПРОС</a:t>
            </a:r>
            <a:r>
              <a:rPr lang="ru-RU" sz="1800" b="1" dirty="0">
                <a:solidFill>
                  <a:srgbClr val="000000"/>
                </a:solidFill>
                <a:ea typeface="Calibri"/>
                <a:cs typeface="Times New Roman"/>
              </a:rPr>
              <a:t>: Что делать, если учитель знает, какая у ученика проблема, а ученик говорит про другую, неважную</a:t>
            </a:r>
            <a:r>
              <a:rPr lang="ru-RU" sz="1800" b="1" dirty="0" smtClean="0">
                <a:solidFill>
                  <a:srgbClr val="000000"/>
                </a:solidFill>
                <a:ea typeface="Calibri"/>
                <a:cs typeface="Times New Roman"/>
              </a:rPr>
              <a:t>?</a:t>
            </a:r>
          </a:p>
          <a:p>
            <a:pPr marL="0" lvl="0" indent="0" algn="just">
              <a:spcAft>
                <a:spcPts val="0"/>
              </a:spcAft>
              <a:buNone/>
            </a:pPr>
            <a:r>
              <a:rPr lang="ru-RU" sz="1800" dirty="0"/>
              <a:t>Учителю часто сложно смириться с тем, что проблемы, волнующие ученика, совсем не те, что волнуют самого учителя. Но проектная деятельность нужна для того, чтобы дети сами учились выявлять и разрешать собственные проблемы. Стоит помнить, что проектная деятельность в школе нужна прежде всего для формирования компетентностей, и неважно, на каком содержании будет строиться проект, но крайне важно, чтобы учащийся разрешал проблемы, которые могут быть устранены только средствами проектной деятельности. Логика работы над проектом в любом случае одинакова: сначала анализ ситуаций</a:t>
            </a:r>
            <a:r>
              <a:rPr lang="ru-RU" sz="1800" dirty="0" smtClean="0"/>
              <a:t>, потом </a:t>
            </a:r>
            <a:r>
              <a:rPr lang="ru-RU" sz="1800" dirty="0"/>
              <a:t>постановка проблемы, определение цели, задач и т.д. Значит, формировать компетентности можно на любом материале. Главное, чтобы эта ситуация была личностно значимой для ученика</a:t>
            </a:r>
            <a:r>
              <a:rPr lang="ru-RU" sz="1800" dirty="0" smtClean="0"/>
              <a:t>.</a:t>
            </a:r>
            <a:endParaRPr lang="ru-RU" sz="1800" dirty="0"/>
          </a:p>
        </p:txBody>
      </p:sp>
    </p:spTree>
    <p:extLst>
      <p:ext uri="{BB962C8B-B14F-4D97-AF65-F5344CB8AC3E}">
        <p14:creationId xmlns:p14="http://schemas.microsoft.com/office/powerpoint/2010/main" val="22264014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6934200" cy="914400"/>
          </a:xfrm>
        </p:spPr>
        <p:txBody>
          <a:bodyPr/>
          <a:lstStyle/>
          <a:p>
            <a:pPr marL="457200" lvl="0" indent="-342900" algn="ctr">
              <a:spcBef>
                <a:spcPct val="20000"/>
              </a:spcBef>
              <a:spcAft>
                <a:spcPts val="0"/>
              </a:spcAft>
            </a:pPr>
            <a:r>
              <a:rPr lang="ru-RU" dirty="0">
                <a:solidFill>
                  <a:srgbClr val="000000"/>
                </a:solidFill>
                <a:ea typeface="Calibri"/>
                <a:cs typeface="Times New Roman"/>
              </a:rPr>
              <a:t>ПОИСКОВЫЙ ЭТАП</a:t>
            </a:r>
          </a:p>
        </p:txBody>
      </p:sp>
      <p:sp>
        <p:nvSpPr>
          <p:cNvPr id="3" name="Объект 2"/>
          <p:cNvSpPr>
            <a:spLocks noGrp="1"/>
          </p:cNvSpPr>
          <p:nvPr>
            <p:ph idx="1"/>
          </p:nvPr>
        </p:nvSpPr>
        <p:spPr>
          <a:xfrm>
            <a:off x="611560" y="1340768"/>
            <a:ext cx="8229600" cy="4525963"/>
          </a:xfrm>
        </p:spPr>
        <p:txBody>
          <a:bodyPr/>
          <a:lstStyle/>
          <a:p>
            <a:pPr lvl="0" algn="just">
              <a:spcAft>
                <a:spcPts val="0"/>
              </a:spcAft>
              <a:buFont typeface="Symbol"/>
              <a:buChar char=""/>
            </a:pPr>
            <a:r>
              <a:rPr lang="ru-RU" sz="1800" b="1" dirty="0" smtClean="0">
                <a:solidFill>
                  <a:srgbClr val="000000"/>
                </a:solidFill>
                <a:ea typeface="Calibri"/>
                <a:cs typeface="Times New Roman"/>
              </a:rPr>
              <a:t>ВОПРОС</a:t>
            </a:r>
            <a:r>
              <a:rPr lang="ru-RU" sz="1800" b="1" dirty="0">
                <a:solidFill>
                  <a:srgbClr val="000000"/>
                </a:solidFill>
                <a:ea typeface="Calibri"/>
                <a:cs typeface="Times New Roman"/>
              </a:rPr>
              <a:t>: Понятно, что «сильный» ученик справится с проектом, а как со «слабым» работать</a:t>
            </a:r>
            <a:r>
              <a:rPr lang="ru-RU" sz="1800" b="1" dirty="0" smtClean="0">
                <a:solidFill>
                  <a:srgbClr val="000000"/>
                </a:solidFill>
                <a:ea typeface="Calibri"/>
                <a:cs typeface="Times New Roman"/>
              </a:rPr>
              <a:t>?</a:t>
            </a:r>
          </a:p>
          <a:p>
            <a:pPr marL="0" lvl="0" indent="0" algn="just">
              <a:spcAft>
                <a:spcPts val="0"/>
              </a:spcAft>
              <a:buNone/>
            </a:pPr>
            <a:r>
              <a:rPr lang="ru-RU" sz="1800" dirty="0">
                <a:ea typeface="Calibri"/>
                <a:cs typeface="Times New Roman"/>
              </a:rPr>
              <a:t>Когда учитель говорит о «сильных» и «слабых» учениках, то имеет в виду успеваемость по школьным предметам, т.е. более сильным является тот ученик, у которого больше знаний, умений и навыков. Напомним, что образовательным результатом, достигаемым в ходе проектной деятельности, являются компетентности, т.е. освоенные способы деятельности, и необязательно, что у так называемого «сильного» ученика уровень сформированности компетентностей выше, чем у «слабого», или что формировать компетентности у  «сильного» ученика проще, чем у «слабого».  Выполняя проект, ученик должен решать личностно значимую проблему, и если учитель помог ученику выявить такую проблему, то ученик «сильный» или «слабый»  по</a:t>
            </a:r>
          </a:p>
          <a:p>
            <a:pPr marL="0" lvl="0" indent="0" algn="just">
              <a:spcAft>
                <a:spcPts val="0"/>
              </a:spcAft>
              <a:buNone/>
            </a:pPr>
            <a:r>
              <a:rPr lang="ru-RU" sz="1800" dirty="0">
                <a:ea typeface="Calibri"/>
                <a:cs typeface="Times New Roman"/>
              </a:rPr>
              <a:t>определению будет заинтересован в том, чтобы проблему решить. Значит, вопрос мотивации это на самом деле вопрос владения учителем технологиями метода проектов и консультирования.</a:t>
            </a:r>
          </a:p>
          <a:p>
            <a:pPr marL="0" lvl="0" indent="0" algn="just">
              <a:spcAft>
                <a:spcPts val="0"/>
              </a:spcAft>
              <a:buNone/>
            </a:pPr>
            <a:endParaRPr lang="ru-RU" sz="1800" dirty="0" smtClean="0">
              <a:effectLst/>
              <a:ea typeface="Calibri"/>
              <a:cs typeface="Times New Roman"/>
            </a:endParaRPr>
          </a:p>
          <a:p>
            <a:endParaRPr lang="ru-RU" dirty="0"/>
          </a:p>
        </p:txBody>
      </p:sp>
    </p:spTree>
    <p:extLst>
      <p:ext uri="{BB962C8B-B14F-4D97-AF65-F5344CB8AC3E}">
        <p14:creationId xmlns:p14="http://schemas.microsoft.com/office/powerpoint/2010/main" val="34029799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48680"/>
            <a:ext cx="6934200" cy="914400"/>
          </a:xfrm>
        </p:spPr>
        <p:txBody>
          <a:bodyPr/>
          <a:lstStyle/>
          <a:p>
            <a:r>
              <a:rPr lang="ru-RU" cap="all" dirty="0">
                <a:solidFill>
                  <a:srgbClr val="000000"/>
                </a:solidFill>
                <a:ea typeface="Calibri"/>
                <a:cs typeface="Times New Roman"/>
              </a:rPr>
              <a:t>Аналитический этап</a:t>
            </a:r>
            <a:r>
              <a:rPr lang="ru-RU" dirty="0" smtClean="0">
                <a:effectLst/>
                <a:ea typeface="Calibri"/>
                <a:cs typeface="Times New Roman"/>
              </a:rPr>
              <a:t/>
            </a:r>
            <a:br>
              <a:rPr lang="ru-RU" dirty="0" smtClean="0">
                <a:effectLst/>
                <a:ea typeface="Calibri"/>
                <a:cs typeface="Times New Roman"/>
              </a:rPr>
            </a:br>
            <a:endParaRPr lang="ru-RU" dirty="0"/>
          </a:p>
        </p:txBody>
      </p:sp>
      <p:sp>
        <p:nvSpPr>
          <p:cNvPr id="3" name="Объект 2"/>
          <p:cNvSpPr>
            <a:spLocks noGrp="1"/>
          </p:cNvSpPr>
          <p:nvPr>
            <p:ph idx="1"/>
          </p:nvPr>
        </p:nvSpPr>
        <p:spPr>
          <a:xfrm>
            <a:off x="539552" y="1844824"/>
            <a:ext cx="8229600" cy="4525963"/>
          </a:xfrm>
        </p:spPr>
        <p:txBody>
          <a:bodyPr/>
          <a:lstStyle/>
          <a:p>
            <a:pPr lvl="0">
              <a:spcAft>
                <a:spcPts val="0"/>
              </a:spcAft>
              <a:buFont typeface="Symbol"/>
              <a:buChar char=""/>
            </a:pPr>
            <a:r>
              <a:rPr lang="ru-RU" sz="2000" b="1" dirty="0" smtClean="0">
                <a:solidFill>
                  <a:srgbClr val="000000"/>
                </a:solidFill>
                <a:ea typeface="Calibri"/>
                <a:cs typeface="Times New Roman"/>
              </a:rPr>
              <a:t>ВОПРОС</a:t>
            </a:r>
            <a:r>
              <a:rPr lang="ru-RU" sz="2000" b="1" dirty="0">
                <a:solidFill>
                  <a:srgbClr val="000000"/>
                </a:solidFill>
                <a:ea typeface="Calibri"/>
                <a:cs typeface="Times New Roman"/>
              </a:rPr>
              <a:t>: Почему цель не может формулироваться как «сделать продукт</a:t>
            </a:r>
            <a:r>
              <a:rPr lang="ru-RU" sz="2000" b="1" dirty="0" smtClean="0">
                <a:solidFill>
                  <a:srgbClr val="000000"/>
                </a:solidFill>
                <a:ea typeface="Calibri"/>
                <a:cs typeface="Times New Roman"/>
              </a:rPr>
              <a:t>»?</a:t>
            </a:r>
            <a:endParaRPr lang="ru-RU" sz="2000" dirty="0" smtClean="0">
              <a:effectLst/>
              <a:ea typeface="Calibri"/>
              <a:cs typeface="Times New Roman"/>
            </a:endParaRPr>
          </a:p>
          <a:p>
            <a:pPr marL="0" indent="0">
              <a:buNone/>
            </a:pPr>
            <a:r>
              <a:rPr lang="ru-RU" sz="2000" dirty="0"/>
              <a:t>Когда мы планируем достичь цели с указанием на то, какой продукт будет сделан, то по сути планируем способ достижения цели. Напомним, что цель  ответ на вопрос «ЧТО должно быть изменено в реальной ситуации?», а определение способа ответ на вопрос «КАК это сделать?». Очевидно, что  сформулировав цель (ЧТО), мы можем предложить несколько КАК и выбрать наиболее подходящий способ.</a:t>
            </a:r>
          </a:p>
          <a:p>
            <a:pPr marL="0" indent="0">
              <a:buNone/>
            </a:pPr>
            <a:r>
              <a:rPr lang="ru-RU" sz="2000" dirty="0"/>
              <a:t>Приучая учеников упрощать постановку цели, сразу переходя к разговору о единственном конкретном способе ее достижения, мы ограничиваем их возможности выбрать оптимальный способ</a:t>
            </a:r>
            <a:r>
              <a:rPr lang="ru-RU" sz="2000" dirty="0" smtClean="0"/>
              <a:t>.</a:t>
            </a:r>
            <a:endParaRPr lang="ru-RU" sz="2000" dirty="0"/>
          </a:p>
        </p:txBody>
      </p:sp>
    </p:spTree>
    <p:extLst>
      <p:ext uri="{BB962C8B-B14F-4D97-AF65-F5344CB8AC3E}">
        <p14:creationId xmlns:p14="http://schemas.microsoft.com/office/powerpoint/2010/main" val="1552747936"/>
      </p:ext>
    </p:extLst>
  </p:cSld>
  <p:clrMapOvr>
    <a:masterClrMapping/>
  </p:clrMapOvr>
  <p:timing>
    <p:tnLst>
      <p:par>
        <p:cTn id="1" dur="indefinite" restart="never" nodeType="tmRoot"/>
      </p:par>
    </p:tnLst>
  </p:timing>
</p:sld>
</file>

<file path=ppt/theme/theme1.xml><?xml version="1.0" encoding="utf-8"?>
<a:theme xmlns:a="http://schemas.openxmlformats.org/drawingml/2006/main" name="School_ani">
  <a:themeElements>
    <a:clrScheme name="Default Design 1">
      <a:dk1>
        <a:srgbClr val="000000"/>
      </a:dk1>
      <a:lt1>
        <a:srgbClr val="FFFFD9"/>
      </a:lt1>
      <a:dk2>
        <a:srgbClr val="000000"/>
      </a:dk2>
      <a:lt2>
        <a:srgbClr val="FFFFFF"/>
      </a:lt2>
      <a:accent1>
        <a:srgbClr val="6CD69C"/>
      </a:accent1>
      <a:accent2>
        <a:srgbClr val="33CCCC"/>
      </a:accent2>
      <a:accent3>
        <a:srgbClr val="FFFFE9"/>
      </a:accent3>
      <a:accent4>
        <a:srgbClr val="000000"/>
      </a:accent4>
      <a:accent5>
        <a:srgbClr val="BAE8CB"/>
      </a:accent5>
      <a:accent6>
        <a:srgbClr val="2DB9B9"/>
      </a:accent6>
      <a:hlink>
        <a:srgbClr val="FF5050"/>
      </a:hlink>
      <a:folHlink>
        <a:srgbClr val="FF9900"/>
      </a:folHlink>
    </a:clrScheme>
    <a:fontScheme name="Default Design">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D9"/>
        </a:lt1>
        <a:dk2>
          <a:srgbClr val="000000"/>
        </a:dk2>
        <a:lt2>
          <a:srgbClr val="FFFFFF"/>
        </a:lt2>
        <a:accent1>
          <a:srgbClr val="6CD69C"/>
        </a:accent1>
        <a:accent2>
          <a:srgbClr val="33CCCC"/>
        </a:accent2>
        <a:accent3>
          <a:srgbClr val="FFFFE9"/>
        </a:accent3>
        <a:accent4>
          <a:srgbClr val="000000"/>
        </a:accent4>
        <a:accent5>
          <a:srgbClr val="BAE8CB"/>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DCFCDE"/>
        </a:lt1>
        <a:dk2>
          <a:srgbClr val="000000"/>
        </a:dk2>
        <a:lt2>
          <a:srgbClr val="FFFFFF"/>
        </a:lt2>
        <a:accent1>
          <a:srgbClr val="AD6DD5"/>
        </a:accent1>
        <a:accent2>
          <a:srgbClr val="4AD828"/>
        </a:accent2>
        <a:accent3>
          <a:srgbClr val="EBFDEC"/>
        </a:accent3>
        <a:accent4>
          <a:srgbClr val="000000"/>
        </a:accent4>
        <a:accent5>
          <a:srgbClr val="D3BAE7"/>
        </a:accent5>
        <a:accent6>
          <a:srgbClr val="42C423"/>
        </a:accent6>
        <a:hlink>
          <a:srgbClr val="F8A858"/>
        </a:hlink>
        <a:folHlink>
          <a:srgbClr val="5FB5EF"/>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CDCE7"/>
        </a:lt1>
        <a:dk2>
          <a:srgbClr val="000000"/>
        </a:dk2>
        <a:lt2>
          <a:srgbClr val="FFFFFF"/>
        </a:lt2>
        <a:accent1>
          <a:srgbClr val="65DADD"/>
        </a:accent1>
        <a:accent2>
          <a:srgbClr val="EB9F15"/>
        </a:accent2>
        <a:accent3>
          <a:srgbClr val="FDEBF1"/>
        </a:accent3>
        <a:accent4>
          <a:srgbClr val="000000"/>
        </a:accent4>
        <a:accent5>
          <a:srgbClr val="B8EAEB"/>
        </a:accent5>
        <a:accent6>
          <a:srgbClr val="D59012"/>
        </a:accent6>
        <a:hlink>
          <a:srgbClr val="B4D977"/>
        </a:hlink>
        <a:folHlink>
          <a:srgbClr val="F973D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School_ani</Template>
  <TotalTime>229</TotalTime>
  <Words>2531</Words>
  <Application>Microsoft Office PowerPoint</Application>
  <PresentationFormat>Экран (4:3)</PresentationFormat>
  <Paragraphs>107</Paragraphs>
  <Slides>25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School_ani</vt:lpstr>
      <vt:lpstr>Проект : сложные вопросы Студия «Проект»</vt:lpstr>
      <vt:lpstr>Работа в группах</vt:lpstr>
      <vt:lpstr>Этапы работы над проектом</vt:lpstr>
      <vt:lpstr>ПОИСКОВЫЙ ЭТАП</vt:lpstr>
      <vt:lpstr>ПОИСКОВЫЙ ЭТАП</vt:lpstr>
      <vt:lpstr>ПОИСКОВЫЙ ЭТАП</vt:lpstr>
      <vt:lpstr>ПОИСКОВЫЙ ЭТАП</vt:lpstr>
      <vt:lpstr>ПОИСКОВЫЙ ЭТАП</vt:lpstr>
      <vt:lpstr>Аналитический этап </vt:lpstr>
      <vt:lpstr>Аналитический этап </vt:lpstr>
      <vt:lpstr>Аналитический этап </vt:lpstr>
      <vt:lpstr>Аналитический этап </vt:lpstr>
      <vt:lpstr>Практический этап </vt:lpstr>
      <vt:lpstr>Практический этап </vt:lpstr>
      <vt:lpstr>Практический этап </vt:lpstr>
      <vt:lpstr>Практический этап </vt:lpstr>
      <vt:lpstr>Презентационный этап </vt:lpstr>
      <vt:lpstr>Презентационный этап </vt:lpstr>
      <vt:lpstr>Презентационный этап </vt:lpstr>
      <vt:lpstr>КОНТРОЛЬНЫЙ ЭТАП </vt:lpstr>
      <vt:lpstr>КОНТРОЛЬНЫЙ ЭТАП </vt:lpstr>
      <vt:lpstr>КОНТРОЛЬНЫЙ ЭТАП </vt:lpstr>
      <vt:lpstr>КОНТРОЛЬНЫЙ ЭТАП </vt:lpstr>
      <vt:lpstr>Ресурсы</vt:lpstr>
      <vt:lpstr>Творческих успехов!</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 сложные вопросы</dc:title>
  <dc:creator>Анастасия</dc:creator>
  <cp:lastModifiedBy>Елена</cp:lastModifiedBy>
  <cp:revision>39</cp:revision>
  <dcterms:created xsi:type="dcterms:W3CDTF">2017-03-22T13:41:48Z</dcterms:created>
  <dcterms:modified xsi:type="dcterms:W3CDTF">2017-04-06T12:52:16Z</dcterms:modified>
</cp:coreProperties>
</file>